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1" r:id="rId1"/>
  </p:sldMasterIdLst>
  <p:notesMasterIdLst>
    <p:notesMasterId r:id="rId21"/>
  </p:notes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4" r:id="rId9"/>
    <p:sldId id="273" r:id="rId10"/>
    <p:sldId id="275" r:id="rId11"/>
    <p:sldId id="276" r:id="rId12"/>
    <p:sldId id="277" r:id="rId13"/>
    <p:sldId id="279" r:id="rId14"/>
    <p:sldId id="278" r:id="rId15"/>
    <p:sldId id="280" r:id="rId16"/>
    <p:sldId id="281" r:id="rId17"/>
    <p:sldId id="283" r:id="rId18"/>
    <p:sldId id="282" r:id="rId19"/>
    <p:sldId id="28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D579"/>
    <a:srgbClr val="005493"/>
    <a:srgbClr val="941100"/>
    <a:srgbClr val="D6D6D6"/>
    <a:srgbClr val="FF9300"/>
    <a:srgbClr val="945200"/>
    <a:srgbClr val="009193"/>
    <a:srgbClr val="76D6FF"/>
    <a:srgbClr val="267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62"/>
    <p:restoredTop sz="94720"/>
  </p:normalViewPr>
  <p:slideViewPr>
    <p:cSldViewPr snapToGrid="0">
      <p:cViewPr varScale="1">
        <p:scale>
          <a:sx n="129" d="100"/>
          <a:sy n="129" d="100"/>
        </p:scale>
        <p:origin x="208" y="2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C7778B-3819-2A45-BBAC-F47CA4674C8B}" type="doc">
      <dgm:prSet loTypeId="urn:microsoft.com/office/officeart/2005/8/layout/hierarchy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DCDAA-8B74-7241-B434-0DC8881D9ACF}">
      <dgm:prSet custT="1"/>
      <dgm:spPr>
        <a:noFill/>
        <a:ln w="3175">
          <a:solidFill>
            <a:srgbClr val="0070C0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</dgm:spPr>
      <dgm:t>
        <a:bodyPr/>
        <a:lstStyle/>
        <a:p>
          <a:r>
            <a:rPr lang="en-US" sz="1800" b="0" i="0" dirty="0">
              <a:latin typeface="Chalkboard SE" panose="03050602040202020205" pitchFamily="66" charset="77"/>
            </a:rPr>
            <a:t>Compare </a:t>
          </a:r>
          <a:r>
            <a:rPr lang="en-US" sz="1800" b="1" i="0" dirty="0">
              <a:latin typeface="Chalkboard SE" panose="03050602040202020205" pitchFamily="66" charset="77"/>
            </a:rPr>
            <a:t>two modeling strategies:</a:t>
          </a:r>
          <a:endParaRPr lang="en-US" sz="1800" dirty="0">
            <a:latin typeface="Chalkboard SE" panose="03050602040202020205" pitchFamily="66" charset="77"/>
          </a:endParaRPr>
        </a:p>
      </dgm:t>
    </dgm:pt>
    <dgm:pt modelId="{69CC24F9-9FCC-F345-8ABC-A3F803A56559}" type="parTrans" cxnId="{7713657A-68C7-F147-891F-7B723DE10B3E}">
      <dgm:prSet/>
      <dgm:spPr/>
      <dgm:t>
        <a:bodyPr/>
        <a:lstStyle/>
        <a:p>
          <a:endParaRPr lang="en-US"/>
        </a:p>
      </dgm:t>
    </dgm:pt>
    <dgm:pt modelId="{CF774FAA-5669-7E46-9B8A-A7AC2AD26E71}" type="sibTrans" cxnId="{7713657A-68C7-F147-891F-7B723DE10B3E}">
      <dgm:prSet/>
      <dgm:spPr/>
      <dgm:t>
        <a:bodyPr/>
        <a:lstStyle/>
        <a:p>
          <a:endParaRPr lang="en-US"/>
        </a:p>
      </dgm:t>
    </dgm:pt>
    <dgm:pt modelId="{E3C54826-9E23-6649-B912-EB4F69977825}">
      <dgm:prSet custT="1"/>
      <dgm:spPr>
        <a:noFill/>
        <a:ln w="3175">
          <a:solidFill>
            <a:srgbClr val="0070C0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</dgm:spPr>
      <dgm:t>
        <a:bodyPr/>
        <a:lstStyle/>
        <a:p>
          <a:r>
            <a:rPr lang="en-US" sz="1800" b="0" i="0" dirty="0">
              <a:latin typeface="Chalkboard SE" panose="03050602040202020205" pitchFamily="66" charset="77"/>
            </a:rPr>
            <a:t>Citywide model (XGBoost &amp; Linear Regression)</a:t>
          </a:r>
          <a:endParaRPr lang="en-US" sz="1800" dirty="0">
            <a:latin typeface="Chalkboard SE" panose="03050602040202020205" pitchFamily="66" charset="77"/>
          </a:endParaRPr>
        </a:p>
      </dgm:t>
    </dgm:pt>
    <dgm:pt modelId="{BEB029AB-685A-784F-91CA-1E77E34648F3}" type="parTrans" cxnId="{9061D51B-686B-5F4B-ACFF-FF0BEA9DA464}">
      <dgm:prSet custT="1"/>
      <dgm:spPr>
        <a:ln w="12700">
          <a:solidFill>
            <a:srgbClr val="0070C0"/>
          </a:solidFill>
        </a:ln>
      </dgm:spPr>
      <dgm:t>
        <a:bodyPr/>
        <a:lstStyle/>
        <a:p>
          <a:endParaRPr lang="en-US" sz="1800"/>
        </a:p>
      </dgm:t>
    </dgm:pt>
    <dgm:pt modelId="{E99E6823-27AF-4848-BAAB-B1EA8245B921}" type="sibTrans" cxnId="{9061D51B-686B-5F4B-ACFF-FF0BEA9DA464}">
      <dgm:prSet/>
      <dgm:spPr/>
      <dgm:t>
        <a:bodyPr/>
        <a:lstStyle/>
        <a:p>
          <a:endParaRPr lang="en-US"/>
        </a:p>
      </dgm:t>
    </dgm:pt>
    <dgm:pt modelId="{911DA343-DB59-8440-9B00-7074F677D7F0}">
      <dgm:prSet custT="1"/>
      <dgm:spPr>
        <a:noFill/>
        <a:ln w="3175">
          <a:solidFill>
            <a:srgbClr val="0070C0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</dgm:spPr>
      <dgm:t>
        <a:bodyPr/>
        <a:lstStyle/>
        <a:p>
          <a:r>
            <a:rPr lang="en-US" sz="1800" b="0" i="0" dirty="0">
              <a:latin typeface="Chalkboard SE" panose="03050602040202020205" pitchFamily="66" charset="77"/>
            </a:rPr>
            <a:t>Borough-wise models (XGBoost &amp; Prophet)</a:t>
          </a:r>
          <a:endParaRPr lang="en-US" sz="1800" dirty="0">
            <a:latin typeface="Chalkboard SE" panose="03050602040202020205" pitchFamily="66" charset="77"/>
          </a:endParaRPr>
        </a:p>
      </dgm:t>
    </dgm:pt>
    <dgm:pt modelId="{2A3CDDF9-A910-7540-91ED-01F141ECEA4B}" type="parTrans" cxnId="{DABA2B48-DC14-774E-99F0-87F4C0B223CE}">
      <dgm:prSet custT="1"/>
      <dgm:spPr>
        <a:ln w="12700">
          <a:solidFill>
            <a:srgbClr val="0070C0"/>
          </a:solidFill>
        </a:ln>
      </dgm:spPr>
      <dgm:t>
        <a:bodyPr/>
        <a:lstStyle/>
        <a:p>
          <a:endParaRPr lang="en-US" sz="1800"/>
        </a:p>
      </dgm:t>
    </dgm:pt>
    <dgm:pt modelId="{0B696737-A2CE-3C40-9EA7-3E0FF94A585E}" type="sibTrans" cxnId="{DABA2B48-DC14-774E-99F0-87F4C0B223CE}">
      <dgm:prSet/>
      <dgm:spPr/>
      <dgm:t>
        <a:bodyPr/>
        <a:lstStyle/>
        <a:p>
          <a:endParaRPr lang="en-US"/>
        </a:p>
      </dgm:t>
    </dgm:pt>
    <dgm:pt modelId="{271AAEEE-A397-FA46-8565-65FF853D7846}" type="pres">
      <dgm:prSet presAssocID="{62C7778B-3819-2A45-BBAC-F47CA4674C8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9524EF9-FC5C-574E-B7F6-C0F279586D16}" type="pres">
      <dgm:prSet presAssocID="{C93DCDAA-8B74-7241-B434-0DC8881D9ACF}" presName="root1" presStyleCnt="0"/>
      <dgm:spPr/>
    </dgm:pt>
    <dgm:pt modelId="{1C1EDB04-181A-1041-BF0A-1D778D998026}" type="pres">
      <dgm:prSet presAssocID="{C93DCDAA-8B74-7241-B434-0DC8881D9ACF}" presName="LevelOneTextNode" presStyleLbl="node0" presStyleIdx="0" presStyleCnt="1" custScaleX="143857" custLinFactNeighborX="0">
        <dgm:presLayoutVars>
          <dgm:chPref val="3"/>
        </dgm:presLayoutVars>
      </dgm:prSet>
      <dgm:spPr/>
    </dgm:pt>
    <dgm:pt modelId="{8E367D86-8EB3-CA4A-9D50-ADEBAD9ED3FF}" type="pres">
      <dgm:prSet presAssocID="{C93DCDAA-8B74-7241-B434-0DC8881D9ACF}" presName="level2hierChild" presStyleCnt="0"/>
      <dgm:spPr/>
    </dgm:pt>
    <dgm:pt modelId="{98BCC845-D5C9-AC47-BA34-D8E58D6A9679}" type="pres">
      <dgm:prSet presAssocID="{BEB029AB-685A-784F-91CA-1E77E34648F3}" presName="conn2-1" presStyleLbl="parChTrans1D2" presStyleIdx="0" presStyleCnt="2"/>
      <dgm:spPr/>
    </dgm:pt>
    <dgm:pt modelId="{6197C499-678F-6148-9107-0D6E83F86569}" type="pres">
      <dgm:prSet presAssocID="{BEB029AB-685A-784F-91CA-1E77E34648F3}" presName="connTx" presStyleLbl="parChTrans1D2" presStyleIdx="0" presStyleCnt="2"/>
      <dgm:spPr/>
    </dgm:pt>
    <dgm:pt modelId="{6DD2D535-AC86-E543-831E-A3907F18AA60}" type="pres">
      <dgm:prSet presAssocID="{E3C54826-9E23-6649-B912-EB4F69977825}" presName="root2" presStyleCnt="0"/>
      <dgm:spPr/>
    </dgm:pt>
    <dgm:pt modelId="{F75144F7-823A-6243-94E5-5C8B1DE91E3D}" type="pres">
      <dgm:prSet presAssocID="{E3C54826-9E23-6649-B912-EB4F69977825}" presName="LevelTwoTextNode" presStyleLbl="node2" presStyleIdx="0" presStyleCnt="2" custScaleX="163228">
        <dgm:presLayoutVars>
          <dgm:chPref val="3"/>
        </dgm:presLayoutVars>
      </dgm:prSet>
      <dgm:spPr/>
    </dgm:pt>
    <dgm:pt modelId="{AF8DA813-3BFF-0E40-A3B5-AD3C34797604}" type="pres">
      <dgm:prSet presAssocID="{E3C54826-9E23-6649-B912-EB4F69977825}" presName="level3hierChild" presStyleCnt="0"/>
      <dgm:spPr/>
    </dgm:pt>
    <dgm:pt modelId="{1A808AC7-A28F-F740-8EBC-1B79187F95D7}" type="pres">
      <dgm:prSet presAssocID="{2A3CDDF9-A910-7540-91ED-01F141ECEA4B}" presName="conn2-1" presStyleLbl="parChTrans1D2" presStyleIdx="1" presStyleCnt="2"/>
      <dgm:spPr/>
    </dgm:pt>
    <dgm:pt modelId="{9B81C96B-C36A-3145-8C9E-E6C6D9D60C51}" type="pres">
      <dgm:prSet presAssocID="{2A3CDDF9-A910-7540-91ED-01F141ECEA4B}" presName="connTx" presStyleLbl="parChTrans1D2" presStyleIdx="1" presStyleCnt="2"/>
      <dgm:spPr/>
    </dgm:pt>
    <dgm:pt modelId="{7C522C62-BEB3-3147-B51D-50B46D23D47C}" type="pres">
      <dgm:prSet presAssocID="{911DA343-DB59-8440-9B00-7074F677D7F0}" presName="root2" presStyleCnt="0"/>
      <dgm:spPr/>
    </dgm:pt>
    <dgm:pt modelId="{3ABAB017-EC2D-C748-ADD4-C4F3387EADB6}" type="pres">
      <dgm:prSet presAssocID="{911DA343-DB59-8440-9B00-7074F677D7F0}" presName="LevelTwoTextNode" presStyleLbl="node2" presStyleIdx="1" presStyleCnt="2" custScaleX="163848">
        <dgm:presLayoutVars>
          <dgm:chPref val="3"/>
        </dgm:presLayoutVars>
      </dgm:prSet>
      <dgm:spPr/>
    </dgm:pt>
    <dgm:pt modelId="{FA4F5984-455D-434F-AE66-B36451928DA2}" type="pres">
      <dgm:prSet presAssocID="{911DA343-DB59-8440-9B00-7074F677D7F0}" presName="level3hierChild" presStyleCnt="0"/>
      <dgm:spPr/>
    </dgm:pt>
  </dgm:ptLst>
  <dgm:cxnLst>
    <dgm:cxn modelId="{77CE9817-1CAA-5C47-998D-B245C9368388}" type="presOf" srcId="{911DA343-DB59-8440-9B00-7074F677D7F0}" destId="{3ABAB017-EC2D-C748-ADD4-C4F3387EADB6}" srcOrd="0" destOrd="0" presId="urn:microsoft.com/office/officeart/2005/8/layout/hierarchy2"/>
    <dgm:cxn modelId="{9061D51B-686B-5F4B-ACFF-FF0BEA9DA464}" srcId="{C93DCDAA-8B74-7241-B434-0DC8881D9ACF}" destId="{E3C54826-9E23-6649-B912-EB4F69977825}" srcOrd="0" destOrd="0" parTransId="{BEB029AB-685A-784F-91CA-1E77E34648F3}" sibTransId="{E99E6823-27AF-4848-BAAB-B1EA8245B921}"/>
    <dgm:cxn modelId="{A1C7D738-4737-6F49-AE0F-4D03E057A6CE}" type="presOf" srcId="{BEB029AB-685A-784F-91CA-1E77E34648F3}" destId="{98BCC845-D5C9-AC47-BA34-D8E58D6A9679}" srcOrd="0" destOrd="0" presId="urn:microsoft.com/office/officeart/2005/8/layout/hierarchy2"/>
    <dgm:cxn modelId="{DABA2B48-DC14-774E-99F0-87F4C0B223CE}" srcId="{C93DCDAA-8B74-7241-B434-0DC8881D9ACF}" destId="{911DA343-DB59-8440-9B00-7074F677D7F0}" srcOrd="1" destOrd="0" parTransId="{2A3CDDF9-A910-7540-91ED-01F141ECEA4B}" sibTransId="{0B696737-A2CE-3C40-9EA7-3E0FF94A585E}"/>
    <dgm:cxn modelId="{DF4F606C-FC85-C942-B085-596BC84D84DE}" type="presOf" srcId="{2A3CDDF9-A910-7540-91ED-01F141ECEA4B}" destId="{9B81C96B-C36A-3145-8C9E-E6C6D9D60C51}" srcOrd="1" destOrd="0" presId="urn:microsoft.com/office/officeart/2005/8/layout/hierarchy2"/>
    <dgm:cxn modelId="{E0B60679-E6A2-7144-B5D4-58AA436C87E5}" type="presOf" srcId="{E3C54826-9E23-6649-B912-EB4F69977825}" destId="{F75144F7-823A-6243-94E5-5C8B1DE91E3D}" srcOrd="0" destOrd="0" presId="urn:microsoft.com/office/officeart/2005/8/layout/hierarchy2"/>
    <dgm:cxn modelId="{7713657A-68C7-F147-891F-7B723DE10B3E}" srcId="{62C7778B-3819-2A45-BBAC-F47CA4674C8B}" destId="{C93DCDAA-8B74-7241-B434-0DC8881D9ACF}" srcOrd="0" destOrd="0" parTransId="{69CC24F9-9FCC-F345-8ABC-A3F803A56559}" sibTransId="{CF774FAA-5669-7E46-9B8A-A7AC2AD26E71}"/>
    <dgm:cxn modelId="{120DBF7B-B0C5-0841-8799-58977229CB2B}" type="presOf" srcId="{C93DCDAA-8B74-7241-B434-0DC8881D9ACF}" destId="{1C1EDB04-181A-1041-BF0A-1D778D998026}" srcOrd="0" destOrd="0" presId="urn:microsoft.com/office/officeart/2005/8/layout/hierarchy2"/>
    <dgm:cxn modelId="{3AA172B9-6983-3F41-9438-9D744766E3AE}" type="presOf" srcId="{2A3CDDF9-A910-7540-91ED-01F141ECEA4B}" destId="{1A808AC7-A28F-F740-8EBC-1B79187F95D7}" srcOrd="0" destOrd="0" presId="urn:microsoft.com/office/officeart/2005/8/layout/hierarchy2"/>
    <dgm:cxn modelId="{6AC5FCE5-977B-1D41-91C0-052EEF64C9FF}" type="presOf" srcId="{62C7778B-3819-2A45-BBAC-F47CA4674C8B}" destId="{271AAEEE-A397-FA46-8565-65FF853D7846}" srcOrd="0" destOrd="0" presId="urn:microsoft.com/office/officeart/2005/8/layout/hierarchy2"/>
    <dgm:cxn modelId="{711FADFF-B6C0-754E-8198-BC06E3972EDF}" type="presOf" srcId="{BEB029AB-685A-784F-91CA-1E77E34648F3}" destId="{6197C499-678F-6148-9107-0D6E83F86569}" srcOrd="1" destOrd="0" presId="urn:microsoft.com/office/officeart/2005/8/layout/hierarchy2"/>
    <dgm:cxn modelId="{124C2C2C-2CE3-7F4A-A551-BF81CDFD23D8}" type="presParOf" srcId="{271AAEEE-A397-FA46-8565-65FF853D7846}" destId="{59524EF9-FC5C-574E-B7F6-C0F279586D16}" srcOrd="0" destOrd="0" presId="urn:microsoft.com/office/officeart/2005/8/layout/hierarchy2"/>
    <dgm:cxn modelId="{FD7C4E80-EA3C-274F-942D-3806043609A7}" type="presParOf" srcId="{59524EF9-FC5C-574E-B7F6-C0F279586D16}" destId="{1C1EDB04-181A-1041-BF0A-1D778D998026}" srcOrd="0" destOrd="0" presId="urn:microsoft.com/office/officeart/2005/8/layout/hierarchy2"/>
    <dgm:cxn modelId="{8AB9A0ED-C532-5349-9792-442392A38AE2}" type="presParOf" srcId="{59524EF9-FC5C-574E-B7F6-C0F279586D16}" destId="{8E367D86-8EB3-CA4A-9D50-ADEBAD9ED3FF}" srcOrd="1" destOrd="0" presId="urn:microsoft.com/office/officeart/2005/8/layout/hierarchy2"/>
    <dgm:cxn modelId="{9A591CF9-D251-BD4D-894A-9FF2F64297C0}" type="presParOf" srcId="{8E367D86-8EB3-CA4A-9D50-ADEBAD9ED3FF}" destId="{98BCC845-D5C9-AC47-BA34-D8E58D6A9679}" srcOrd="0" destOrd="0" presId="urn:microsoft.com/office/officeart/2005/8/layout/hierarchy2"/>
    <dgm:cxn modelId="{ADFD4340-093E-0E44-9210-8249624B26D2}" type="presParOf" srcId="{98BCC845-D5C9-AC47-BA34-D8E58D6A9679}" destId="{6197C499-678F-6148-9107-0D6E83F86569}" srcOrd="0" destOrd="0" presId="urn:microsoft.com/office/officeart/2005/8/layout/hierarchy2"/>
    <dgm:cxn modelId="{3D259A68-5B0B-3846-83D0-CAD717AF2144}" type="presParOf" srcId="{8E367D86-8EB3-CA4A-9D50-ADEBAD9ED3FF}" destId="{6DD2D535-AC86-E543-831E-A3907F18AA60}" srcOrd="1" destOrd="0" presId="urn:microsoft.com/office/officeart/2005/8/layout/hierarchy2"/>
    <dgm:cxn modelId="{AC8FF4B7-42A0-7F46-9585-1F864436743B}" type="presParOf" srcId="{6DD2D535-AC86-E543-831E-A3907F18AA60}" destId="{F75144F7-823A-6243-94E5-5C8B1DE91E3D}" srcOrd="0" destOrd="0" presId="urn:microsoft.com/office/officeart/2005/8/layout/hierarchy2"/>
    <dgm:cxn modelId="{4763888E-C957-874E-BB24-7BE430483FE5}" type="presParOf" srcId="{6DD2D535-AC86-E543-831E-A3907F18AA60}" destId="{AF8DA813-3BFF-0E40-A3B5-AD3C34797604}" srcOrd="1" destOrd="0" presId="urn:microsoft.com/office/officeart/2005/8/layout/hierarchy2"/>
    <dgm:cxn modelId="{88C008DF-8149-704B-8952-6168401C8415}" type="presParOf" srcId="{8E367D86-8EB3-CA4A-9D50-ADEBAD9ED3FF}" destId="{1A808AC7-A28F-F740-8EBC-1B79187F95D7}" srcOrd="2" destOrd="0" presId="urn:microsoft.com/office/officeart/2005/8/layout/hierarchy2"/>
    <dgm:cxn modelId="{F8C7CF34-A755-2E45-A39D-1CCB3BE18F4D}" type="presParOf" srcId="{1A808AC7-A28F-F740-8EBC-1B79187F95D7}" destId="{9B81C96B-C36A-3145-8C9E-E6C6D9D60C51}" srcOrd="0" destOrd="0" presId="urn:microsoft.com/office/officeart/2005/8/layout/hierarchy2"/>
    <dgm:cxn modelId="{9559D25A-9A5A-5547-BA88-622E25CF29C1}" type="presParOf" srcId="{8E367D86-8EB3-CA4A-9D50-ADEBAD9ED3FF}" destId="{7C522C62-BEB3-3147-B51D-50B46D23D47C}" srcOrd="3" destOrd="0" presId="urn:microsoft.com/office/officeart/2005/8/layout/hierarchy2"/>
    <dgm:cxn modelId="{C01C743C-125A-994F-9817-DA0023A1938F}" type="presParOf" srcId="{7C522C62-BEB3-3147-B51D-50B46D23D47C}" destId="{3ABAB017-EC2D-C748-ADD4-C4F3387EADB6}" srcOrd="0" destOrd="0" presId="urn:microsoft.com/office/officeart/2005/8/layout/hierarchy2"/>
    <dgm:cxn modelId="{469F0F9A-4397-114C-8503-77DEDE0BCAAE}" type="presParOf" srcId="{7C522C62-BEB3-3147-B51D-50B46D23D47C}" destId="{FA4F5984-455D-434F-AE66-B36451928DA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5B3120-C02B-F049-B8BB-05FAD77E2DFE}" type="doc">
      <dgm:prSet loTypeId="urn:microsoft.com/office/officeart/2005/8/layout/vList5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88F5DA4B-83DC-0F46-80C5-F9270D945F4D}">
      <dgm:prSet custT="1"/>
      <dgm:spPr>
        <a:noFill/>
      </dgm:spPr>
      <dgm:t>
        <a:bodyPr/>
        <a:lstStyle/>
        <a:p>
          <a:r>
            <a:rPr lang="en-US" sz="1400" b="1" i="0" dirty="0">
              <a:solidFill>
                <a:srgbClr val="009193"/>
              </a:solidFill>
              <a:latin typeface="Chalkboard SE" panose="03050602040202020205" pitchFamily="66" charset="77"/>
            </a:rPr>
            <a:t>Training set :</a:t>
          </a:r>
          <a:endParaRPr lang="en-US" sz="1400" dirty="0">
            <a:solidFill>
              <a:srgbClr val="009193"/>
            </a:solidFill>
            <a:latin typeface="Chalkboard SE" panose="03050602040202020205" pitchFamily="66" charset="77"/>
          </a:endParaRPr>
        </a:p>
      </dgm:t>
    </dgm:pt>
    <dgm:pt modelId="{23D049E9-0B19-104C-97F7-B17CED74C846}" type="parTrans" cxnId="{93F6A2AC-A2AD-1C4A-AB5D-3CC6B538ADBF}">
      <dgm:prSet/>
      <dgm:spPr/>
      <dgm:t>
        <a:bodyPr/>
        <a:lstStyle/>
        <a:p>
          <a:endParaRPr lang="en-US" sz="2000"/>
        </a:p>
      </dgm:t>
    </dgm:pt>
    <dgm:pt modelId="{957F0503-8A7C-384D-B307-A2541AFEE5E2}" type="sibTrans" cxnId="{93F6A2AC-A2AD-1C4A-AB5D-3CC6B538ADBF}">
      <dgm:prSet/>
      <dgm:spPr/>
      <dgm:t>
        <a:bodyPr/>
        <a:lstStyle/>
        <a:p>
          <a:endParaRPr lang="en-US" sz="2000"/>
        </a:p>
      </dgm:t>
    </dgm:pt>
    <dgm:pt modelId="{EB837FC4-6920-2747-A81A-A2189DDF9645}">
      <dgm:prSet custT="1"/>
      <dgm:spPr>
        <a:noFill/>
      </dgm:spPr>
      <dgm:t>
        <a:bodyPr/>
        <a:lstStyle/>
        <a:p>
          <a:r>
            <a:rPr lang="en-US" sz="1400" b="1" i="0" dirty="0">
              <a:solidFill>
                <a:srgbClr val="009193"/>
              </a:solidFill>
              <a:latin typeface="Chalkboard SE" panose="03050602040202020205" pitchFamily="66" charset="77"/>
            </a:rPr>
            <a:t>Test set :</a:t>
          </a:r>
          <a:endParaRPr lang="en-US" sz="1400" dirty="0">
            <a:solidFill>
              <a:srgbClr val="009193"/>
            </a:solidFill>
            <a:latin typeface="Chalkboard SE" panose="03050602040202020205" pitchFamily="66" charset="77"/>
          </a:endParaRPr>
        </a:p>
      </dgm:t>
    </dgm:pt>
    <dgm:pt modelId="{A00A82AC-E9F7-5840-A357-3C2CAFEFB67F}" type="parTrans" cxnId="{0C596751-8504-F345-9DF4-F2DE38819764}">
      <dgm:prSet/>
      <dgm:spPr/>
      <dgm:t>
        <a:bodyPr/>
        <a:lstStyle/>
        <a:p>
          <a:endParaRPr lang="en-US" sz="2000"/>
        </a:p>
      </dgm:t>
    </dgm:pt>
    <dgm:pt modelId="{C6891B9A-5E63-DA41-9E8E-FE08D821ED3D}" type="sibTrans" cxnId="{0C596751-8504-F345-9DF4-F2DE38819764}">
      <dgm:prSet/>
      <dgm:spPr/>
      <dgm:t>
        <a:bodyPr/>
        <a:lstStyle/>
        <a:p>
          <a:endParaRPr lang="en-US" sz="2000"/>
        </a:p>
      </dgm:t>
    </dgm:pt>
    <dgm:pt modelId="{FAB5B6DD-BB6C-D74A-A196-D2E76873530C}">
      <dgm:prSet custT="1"/>
      <dgm:spPr>
        <a:noFill/>
      </dgm:spPr>
      <dgm:t>
        <a:bodyPr/>
        <a:lstStyle/>
        <a:p>
          <a:r>
            <a:rPr lang="en-US" sz="1400" b="1" i="0" dirty="0">
              <a:solidFill>
                <a:srgbClr val="009193"/>
              </a:solidFill>
              <a:latin typeface="Chalkboard SE" panose="03050602040202020205" pitchFamily="66" charset="77"/>
            </a:rPr>
            <a:t>Validation set :</a:t>
          </a:r>
          <a:endParaRPr lang="en-US" sz="1400" dirty="0">
            <a:solidFill>
              <a:srgbClr val="009193"/>
            </a:solidFill>
            <a:latin typeface="Chalkboard SE" panose="03050602040202020205" pitchFamily="66" charset="77"/>
          </a:endParaRPr>
        </a:p>
      </dgm:t>
    </dgm:pt>
    <dgm:pt modelId="{A377E3E8-D05C-DB41-8405-BB4E64DF88CD}" type="parTrans" cxnId="{AD1FAC04-D3A7-6541-AD25-F7C8FE59F275}">
      <dgm:prSet/>
      <dgm:spPr/>
      <dgm:t>
        <a:bodyPr/>
        <a:lstStyle/>
        <a:p>
          <a:endParaRPr lang="en-US" sz="2000"/>
        </a:p>
      </dgm:t>
    </dgm:pt>
    <dgm:pt modelId="{A2CBC991-201C-1A49-87B6-D89D5882F597}" type="sibTrans" cxnId="{AD1FAC04-D3A7-6541-AD25-F7C8FE59F275}">
      <dgm:prSet/>
      <dgm:spPr/>
      <dgm:t>
        <a:bodyPr/>
        <a:lstStyle/>
        <a:p>
          <a:endParaRPr lang="en-US" sz="2000"/>
        </a:p>
      </dgm:t>
    </dgm:pt>
    <dgm:pt modelId="{8784F524-0BE9-C846-99DA-FEFF444A3E14}">
      <dgm:prSet custT="1"/>
      <dgm:spPr>
        <a:noFill/>
      </dgm:spPr>
      <dgm:t>
        <a:bodyPr/>
        <a:lstStyle/>
        <a:p>
          <a:r>
            <a:rPr lang="en-US" sz="1400" b="1" i="0" dirty="0">
              <a:solidFill>
                <a:srgbClr val="009193"/>
              </a:solidFill>
              <a:latin typeface="Chalkboard SE" panose="03050602040202020205" pitchFamily="66" charset="77"/>
            </a:rPr>
            <a:t> ~7 months (July 2024 -</a:t>
          </a:r>
          <a:r>
            <a:rPr lang="en-US" sz="1400" b="1" dirty="0">
              <a:solidFill>
                <a:srgbClr val="009193"/>
              </a:solidFill>
              <a:latin typeface="Chalkboard SE" panose="03050602040202020205" pitchFamily="66" charset="77"/>
            </a:rPr>
            <a:t> </a:t>
          </a:r>
          <a:r>
            <a:rPr lang="en-US" sz="1400" b="1" i="0" dirty="0">
              <a:solidFill>
                <a:srgbClr val="009193"/>
              </a:solidFill>
              <a:latin typeface="Chalkboard SE" panose="03050602040202020205" pitchFamily="66" charset="77"/>
            </a:rPr>
            <a:t>Feb 2025)</a:t>
          </a:r>
        </a:p>
        <a:p>
          <a:r>
            <a:rPr lang="en-US" sz="1400" b="0" i="0" dirty="0">
              <a:solidFill>
                <a:srgbClr val="009193"/>
              </a:solidFill>
              <a:latin typeface="Chalkboard SE" panose="03050602040202020205" pitchFamily="66" charset="77"/>
            </a:rPr>
            <a:t> Used to fit the model and learn historical patterns. </a:t>
          </a:r>
          <a:endParaRPr lang="en-US" sz="1400" dirty="0">
            <a:solidFill>
              <a:srgbClr val="009193"/>
            </a:solidFill>
            <a:latin typeface="Chalkboard SE" panose="03050602040202020205" pitchFamily="66" charset="77"/>
          </a:endParaRPr>
        </a:p>
      </dgm:t>
    </dgm:pt>
    <dgm:pt modelId="{EFD653A8-3DC4-594E-8938-E33898FE95D0}" type="parTrans" cxnId="{04C60E31-D699-AB4B-8C30-952BC73D096E}">
      <dgm:prSet/>
      <dgm:spPr/>
      <dgm:t>
        <a:bodyPr/>
        <a:lstStyle/>
        <a:p>
          <a:endParaRPr lang="en-US" sz="2000"/>
        </a:p>
      </dgm:t>
    </dgm:pt>
    <dgm:pt modelId="{FFD287DA-ED85-1E4A-97C3-51F9E1C42EF4}" type="sibTrans" cxnId="{04C60E31-D699-AB4B-8C30-952BC73D096E}">
      <dgm:prSet/>
      <dgm:spPr/>
      <dgm:t>
        <a:bodyPr/>
        <a:lstStyle/>
        <a:p>
          <a:endParaRPr lang="en-US" sz="2000"/>
        </a:p>
      </dgm:t>
    </dgm:pt>
    <dgm:pt modelId="{EE89891E-F0E5-D947-A7DA-28AC4F83044E}">
      <dgm:prSet custT="1"/>
      <dgm:spPr>
        <a:noFill/>
      </dgm:spPr>
      <dgm:t>
        <a:bodyPr/>
        <a:lstStyle/>
        <a:p>
          <a:r>
            <a:rPr lang="en-US" sz="1400" b="1" i="0" dirty="0">
              <a:solidFill>
                <a:srgbClr val="009193"/>
              </a:solidFill>
              <a:latin typeface="Chalkboard SE" panose="03050602040202020205" pitchFamily="66" charset="77"/>
            </a:rPr>
            <a:t>~1 month (April 2025)</a:t>
          </a:r>
        </a:p>
        <a:p>
          <a:r>
            <a:rPr lang="en-US" sz="1400" b="0" i="0" dirty="0">
              <a:solidFill>
                <a:srgbClr val="009193"/>
              </a:solidFill>
              <a:latin typeface="Chalkboard SE" panose="03050602040202020205" pitchFamily="66" charset="77"/>
            </a:rPr>
            <a:t> Final unseen data to evaluate how the model performs on truly new future calls.</a:t>
          </a:r>
          <a:endParaRPr lang="en-US" sz="1400" dirty="0">
            <a:solidFill>
              <a:srgbClr val="009193"/>
            </a:solidFill>
            <a:latin typeface="Chalkboard SE" panose="03050602040202020205" pitchFamily="66" charset="77"/>
          </a:endParaRPr>
        </a:p>
      </dgm:t>
    </dgm:pt>
    <dgm:pt modelId="{6072C6A8-34A9-B54E-B5FC-A1F428AC6193}" type="parTrans" cxnId="{493FFF2E-0A6A-A745-8404-57D1A4492364}">
      <dgm:prSet/>
      <dgm:spPr/>
      <dgm:t>
        <a:bodyPr/>
        <a:lstStyle/>
        <a:p>
          <a:endParaRPr lang="en-US" sz="2000"/>
        </a:p>
      </dgm:t>
    </dgm:pt>
    <dgm:pt modelId="{D4A4FD36-D440-F344-A34C-49D99BF1DF93}" type="sibTrans" cxnId="{493FFF2E-0A6A-A745-8404-57D1A4492364}">
      <dgm:prSet/>
      <dgm:spPr/>
      <dgm:t>
        <a:bodyPr/>
        <a:lstStyle/>
        <a:p>
          <a:endParaRPr lang="en-US" sz="2000"/>
        </a:p>
      </dgm:t>
    </dgm:pt>
    <dgm:pt modelId="{00902895-C70C-0E4F-8499-9710DDCAD486}">
      <dgm:prSet custT="1"/>
      <dgm:spPr>
        <a:noFill/>
      </dgm:spPr>
      <dgm:t>
        <a:bodyPr/>
        <a:lstStyle/>
        <a:p>
          <a:r>
            <a:rPr lang="en-US" sz="1400" b="1" i="0" dirty="0">
              <a:solidFill>
                <a:srgbClr val="009193"/>
              </a:solidFill>
              <a:latin typeface="Chalkboard SE" panose="03050602040202020205" pitchFamily="66" charset="77"/>
            </a:rPr>
            <a:t> ~2 months ( Feb/March 2025)</a:t>
          </a:r>
        </a:p>
        <a:p>
          <a:r>
            <a:rPr lang="en-US" sz="1400" b="0" i="0" dirty="0">
              <a:solidFill>
                <a:srgbClr val="009193"/>
              </a:solidFill>
              <a:latin typeface="Chalkboard SE" panose="03050602040202020205" pitchFamily="66" charset="77"/>
            </a:rPr>
            <a:t>Held out for hyperparameter tuning and model selection. </a:t>
          </a:r>
          <a:endParaRPr lang="en-US" sz="1400" dirty="0">
            <a:solidFill>
              <a:srgbClr val="009193"/>
            </a:solidFill>
            <a:latin typeface="Chalkboard SE" panose="03050602040202020205" pitchFamily="66" charset="77"/>
          </a:endParaRPr>
        </a:p>
      </dgm:t>
    </dgm:pt>
    <dgm:pt modelId="{CC6E6CB6-975B-2E4D-BD30-110EFF4FA458}" type="parTrans" cxnId="{F20B3371-CFEA-E344-9BF0-1A71C4B8D255}">
      <dgm:prSet/>
      <dgm:spPr/>
      <dgm:t>
        <a:bodyPr/>
        <a:lstStyle/>
        <a:p>
          <a:endParaRPr lang="en-US" sz="2000"/>
        </a:p>
      </dgm:t>
    </dgm:pt>
    <dgm:pt modelId="{99C1CACF-FA1F-8A4C-AD0F-3C27160B0CC6}" type="sibTrans" cxnId="{F20B3371-CFEA-E344-9BF0-1A71C4B8D255}">
      <dgm:prSet/>
      <dgm:spPr/>
      <dgm:t>
        <a:bodyPr/>
        <a:lstStyle/>
        <a:p>
          <a:endParaRPr lang="en-US" sz="2000"/>
        </a:p>
      </dgm:t>
    </dgm:pt>
    <dgm:pt modelId="{7C7BEB3C-177C-F442-84EB-CE7EA6010EB2}" type="pres">
      <dgm:prSet presAssocID="{1E5B3120-C02B-F049-B8BB-05FAD77E2DFE}" presName="Name0" presStyleCnt="0">
        <dgm:presLayoutVars>
          <dgm:dir/>
          <dgm:animLvl val="lvl"/>
          <dgm:resizeHandles val="exact"/>
        </dgm:presLayoutVars>
      </dgm:prSet>
      <dgm:spPr/>
    </dgm:pt>
    <dgm:pt modelId="{6DEFFA43-8F08-5343-BA04-B356B64FA2CB}" type="pres">
      <dgm:prSet presAssocID="{88F5DA4B-83DC-0F46-80C5-F9270D945F4D}" presName="linNode" presStyleCnt="0"/>
      <dgm:spPr/>
    </dgm:pt>
    <dgm:pt modelId="{B8F2713E-37A3-E44B-AD87-1E7728E51042}" type="pres">
      <dgm:prSet presAssocID="{88F5DA4B-83DC-0F46-80C5-F9270D945F4D}" presName="parentText" presStyleLbl="node1" presStyleIdx="0" presStyleCnt="3" custScaleX="64979">
        <dgm:presLayoutVars>
          <dgm:chMax val="1"/>
          <dgm:bulletEnabled val="1"/>
        </dgm:presLayoutVars>
      </dgm:prSet>
      <dgm:spPr/>
    </dgm:pt>
    <dgm:pt modelId="{39A616A4-A36C-9D47-8BAF-0A5E90274545}" type="pres">
      <dgm:prSet presAssocID="{88F5DA4B-83DC-0F46-80C5-F9270D945F4D}" presName="descendantText" presStyleLbl="alignAccFollowNode1" presStyleIdx="0" presStyleCnt="3" custLinFactNeighborX="5807" custLinFactNeighborY="-2247">
        <dgm:presLayoutVars>
          <dgm:bulletEnabled val="1"/>
        </dgm:presLayoutVars>
      </dgm:prSet>
      <dgm:spPr/>
    </dgm:pt>
    <dgm:pt modelId="{D509DE7C-92C4-8B46-A4A0-98242ED9CB38}" type="pres">
      <dgm:prSet presAssocID="{957F0503-8A7C-384D-B307-A2541AFEE5E2}" presName="sp" presStyleCnt="0"/>
      <dgm:spPr/>
    </dgm:pt>
    <dgm:pt modelId="{64ECC714-7CD0-BE4F-9271-1D4F4BDA2258}" type="pres">
      <dgm:prSet presAssocID="{EB837FC4-6920-2747-A81A-A2189DDF9645}" presName="linNode" presStyleCnt="0"/>
      <dgm:spPr/>
    </dgm:pt>
    <dgm:pt modelId="{CD1BE3E6-DA25-8149-A6A2-CAC580DCFAEC}" type="pres">
      <dgm:prSet presAssocID="{EB837FC4-6920-2747-A81A-A2189DDF9645}" presName="parentText" presStyleLbl="node1" presStyleIdx="1" presStyleCnt="3" custScaleX="64979">
        <dgm:presLayoutVars>
          <dgm:chMax val="1"/>
          <dgm:bulletEnabled val="1"/>
        </dgm:presLayoutVars>
      </dgm:prSet>
      <dgm:spPr/>
    </dgm:pt>
    <dgm:pt modelId="{70DA1755-BA1A-9A4E-9EBB-17B0B113D20F}" type="pres">
      <dgm:prSet presAssocID="{EB837FC4-6920-2747-A81A-A2189DDF9645}" presName="descendantText" presStyleLbl="alignAccFollowNode1" presStyleIdx="1" presStyleCnt="3" custLinFactNeighborX="5807" custLinFactNeighborY="-2247">
        <dgm:presLayoutVars>
          <dgm:bulletEnabled val="1"/>
        </dgm:presLayoutVars>
      </dgm:prSet>
      <dgm:spPr/>
    </dgm:pt>
    <dgm:pt modelId="{FF3FBD58-E695-EB45-B691-F60D2702D3E1}" type="pres">
      <dgm:prSet presAssocID="{C6891B9A-5E63-DA41-9E8E-FE08D821ED3D}" presName="sp" presStyleCnt="0"/>
      <dgm:spPr/>
    </dgm:pt>
    <dgm:pt modelId="{9845BA88-69A8-1647-B59D-D87B8803BC98}" type="pres">
      <dgm:prSet presAssocID="{FAB5B6DD-BB6C-D74A-A196-D2E76873530C}" presName="linNode" presStyleCnt="0"/>
      <dgm:spPr/>
    </dgm:pt>
    <dgm:pt modelId="{E4A17F26-B3EB-F945-81D0-580D5549D617}" type="pres">
      <dgm:prSet presAssocID="{FAB5B6DD-BB6C-D74A-A196-D2E76873530C}" presName="parentText" presStyleLbl="node1" presStyleIdx="2" presStyleCnt="3" custScaleX="64979">
        <dgm:presLayoutVars>
          <dgm:chMax val="1"/>
          <dgm:bulletEnabled val="1"/>
        </dgm:presLayoutVars>
      </dgm:prSet>
      <dgm:spPr/>
    </dgm:pt>
    <dgm:pt modelId="{EC6BB3D8-8DED-D945-9567-CDA9C618C86C}" type="pres">
      <dgm:prSet presAssocID="{FAB5B6DD-BB6C-D74A-A196-D2E76873530C}" presName="descendantText" presStyleLbl="alignAccFollowNode1" presStyleIdx="2" presStyleCnt="3" custLinFactNeighborX="5807" custLinFactNeighborY="-2247">
        <dgm:presLayoutVars>
          <dgm:bulletEnabled val="1"/>
        </dgm:presLayoutVars>
      </dgm:prSet>
      <dgm:spPr/>
    </dgm:pt>
  </dgm:ptLst>
  <dgm:cxnLst>
    <dgm:cxn modelId="{AD1FAC04-D3A7-6541-AD25-F7C8FE59F275}" srcId="{1E5B3120-C02B-F049-B8BB-05FAD77E2DFE}" destId="{FAB5B6DD-BB6C-D74A-A196-D2E76873530C}" srcOrd="2" destOrd="0" parTransId="{A377E3E8-D05C-DB41-8405-BB4E64DF88CD}" sibTransId="{A2CBC991-201C-1A49-87B6-D89D5882F597}"/>
    <dgm:cxn modelId="{291DF415-0DA1-BA4B-8803-143BC9278C31}" type="presOf" srcId="{FAB5B6DD-BB6C-D74A-A196-D2E76873530C}" destId="{E4A17F26-B3EB-F945-81D0-580D5549D617}" srcOrd="0" destOrd="0" presId="urn:microsoft.com/office/officeart/2005/8/layout/vList5"/>
    <dgm:cxn modelId="{87F5E123-7265-A64A-9B36-8CD10A7DF976}" type="presOf" srcId="{1E5B3120-C02B-F049-B8BB-05FAD77E2DFE}" destId="{7C7BEB3C-177C-F442-84EB-CE7EA6010EB2}" srcOrd="0" destOrd="0" presId="urn:microsoft.com/office/officeart/2005/8/layout/vList5"/>
    <dgm:cxn modelId="{493FFF2E-0A6A-A745-8404-57D1A4492364}" srcId="{EB837FC4-6920-2747-A81A-A2189DDF9645}" destId="{EE89891E-F0E5-D947-A7DA-28AC4F83044E}" srcOrd="0" destOrd="0" parTransId="{6072C6A8-34A9-B54E-B5FC-A1F428AC6193}" sibTransId="{D4A4FD36-D440-F344-A34C-49D99BF1DF93}"/>
    <dgm:cxn modelId="{04C60E31-D699-AB4B-8C30-952BC73D096E}" srcId="{88F5DA4B-83DC-0F46-80C5-F9270D945F4D}" destId="{8784F524-0BE9-C846-99DA-FEFF444A3E14}" srcOrd="0" destOrd="0" parTransId="{EFD653A8-3DC4-594E-8938-E33898FE95D0}" sibTransId="{FFD287DA-ED85-1E4A-97C3-51F9E1C42EF4}"/>
    <dgm:cxn modelId="{AD878836-A141-DB40-AEC1-DD06EAC63422}" type="presOf" srcId="{00902895-C70C-0E4F-8499-9710DDCAD486}" destId="{EC6BB3D8-8DED-D945-9567-CDA9C618C86C}" srcOrd="0" destOrd="0" presId="urn:microsoft.com/office/officeart/2005/8/layout/vList5"/>
    <dgm:cxn modelId="{662B914C-DA1D-F545-BAE6-D9B3838A54B4}" type="presOf" srcId="{EE89891E-F0E5-D947-A7DA-28AC4F83044E}" destId="{70DA1755-BA1A-9A4E-9EBB-17B0B113D20F}" srcOrd="0" destOrd="0" presId="urn:microsoft.com/office/officeart/2005/8/layout/vList5"/>
    <dgm:cxn modelId="{0C596751-8504-F345-9DF4-F2DE38819764}" srcId="{1E5B3120-C02B-F049-B8BB-05FAD77E2DFE}" destId="{EB837FC4-6920-2747-A81A-A2189DDF9645}" srcOrd="1" destOrd="0" parTransId="{A00A82AC-E9F7-5840-A357-3C2CAFEFB67F}" sibTransId="{C6891B9A-5E63-DA41-9E8E-FE08D821ED3D}"/>
    <dgm:cxn modelId="{6797B06A-6E8E-0C43-8007-8F6B958388CD}" type="presOf" srcId="{8784F524-0BE9-C846-99DA-FEFF444A3E14}" destId="{39A616A4-A36C-9D47-8BAF-0A5E90274545}" srcOrd="0" destOrd="0" presId="urn:microsoft.com/office/officeart/2005/8/layout/vList5"/>
    <dgm:cxn modelId="{F20B3371-CFEA-E344-9BF0-1A71C4B8D255}" srcId="{FAB5B6DD-BB6C-D74A-A196-D2E76873530C}" destId="{00902895-C70C-0E4F-8499-9710DDCAD486}" srcOrd="0" destOrd="0" parTransId="{CC6E6CB6-975B-2E4D-BD30-110EFF4FA458}" sibTransId="{99C1CACF-FA1F-8A4C-AD0F-3C27160B0CC6}"/>
    <dgm:cxn modelId="{C154377A-2BB7-EA4D-AF70-1A3DB8AA7828}" type="presOf" srcId="{EB837FC4-6920-2747-A81A-A2189DDF9645}" destId="{CD1BE3E6-DA25-8149-A6A2-CAC580DCFAEC}" srcOrd="0" destOrd="0" presId="urn:microsoft.com/office/officeart/2005/8/layout/vList5"/>
    <dgm:cxn modelId="{93F6A2AC-A2AD-1C4A-AB5D-3CC6B538ADBF}" srcId="{1E5B3120-C02B-F049-B8BB-05FAD77E2DFE}" destId="{88F5DA4B-83DC-0F46-80C5-F9270D945F4D}" srcOrd="0" destOrd="0" parTransId="{23D049E9-0B19-104C-97F7-B17CED74C846}" sibTransId="{957F0503-8A7C-384D-B307-A2541AFEE5E2}"/>
    <dgm:cxn modelId="{D02089DC-AE8C-CD49-9CA9-F2A7360DEF1A}" type="presOf" srcId="{88F5DA4B-83DC-0F46-80C5-F9270D945F4D}" destId="{B8F2713E-37A3-E44B-AD87-1E7728E51042}" srcOrd="0" destOrd="0" presId="urn:microsoft.com/office/officeart/2005/8/layout/vList5"/>
    <dgm:cxn modelId="{103A1CB0-E0D6-1C40-8648-C05FEFC7A2B7}" type="presParOf" srcId="{7C7BEB3C-177C-F442-84EB-CE7EA6010EB2}" destId="{6DEFFA43-8F08-5343-BA04-B356B64FA2CB}" srcOrd="0" destOrd="0" presId="urn:microsoft.com/office/officeart/2005/8/layout/vList5"/>
    <dgm:cxn modelId="{F61A717E-28A4-6544-AA11-F2FD97BFF807}" type="presParOf" srcId="{6DEFFA43-8F08-5343-BA04-B356B64FA2CB}" destId="{B8F2713E-37A3-E44B-AD87-1E7728E51042}" srcOrd="0" destOrd="0" presId="urn:microsoft.com/office/officeart/2005/8/layout/vList5"/>
    <dgm:cxn modelId="{71FA13FD-8E92-7341-973F-B645A6F7EA0D}" type="presParOf" srcId="{6DEFFA43-8F08-5343-BA04-B356B64FA2CB}" destId="{39A616A4-A36C-9D47-8BAF-0A5E90274545}" srcOrd="1" destOrd="0" presId="urn:microsoft.com/office/officeart/2005/8/layout/vList5"/>
    <dgm:cxn modelId="{BDAEEEDD-7131-FE4C-804A-1DDF28A25344}" type="presParOf" srcId="{7C7BEB3C-177C-F442-84EB-CE7EA6010EB2}" destId="{D509DE7C-92C4-8B46-A4A0-98242ED9CB38}" srcOrd="1" destOrd="0" presId="urn:microsoft.com/office/officeart/2005/8/layout/vList5"/>
    <dgm:cxn modelId="{192CDD8D-A364-1847-A1B0-D63652FC1789}" type="presParOf" srcId="{7C7BEB3C-177C-F442-84EB-CE7EA6010EB2}" destId="{64ECC714-7CD0-BE4F-9271-1D4F4BDA2258}" srcOrd="2" destOrd="0" presId="urn:microsoft.com/office/officeart/2005/8/layout/vList5"/>
    <dgm:cxn modelId="{300A574F-164E-5043-8E75-05B26A1FEEDF}" type="presParOf" srcId="{64ECC714-7CD0-BE4F-9271-1D4F4BDA2258}" destId="{CD1BE3E6-DA25-8149-A6A2-CAC580DCFAEC}" srcOrd="0" destOrd="0" presId="urn:microsoft.com/office/officeart/2005/8/layout/vList5"/>
    <dgm:cxn modelId="{C0FE4F7F-9054-0C4A-A564-1D4F0C40D6D9}" type="presParOf" srcId="{64ECC714-7CD0-BE4F-9271-1D4F4BDA2258}" destId="{70DA1755-BA1A-9A4E-9EBB-17B0B113D20F}" srcOrd="1" destOrd="0" presId="urn:microsoft.com/office/officeart/2005/8/layout/vList5"/>
    <dgm:cxn modelId="{07FABA7E-B4DC-2C49-B7A8-CDE3DD109700}" type="presParOf" srcId="{7C7BEB3C-177C-F442-84EB-CE7EA6010EB2}" destId="{FF3FBD58-E695-EB45-B691-F60D2702D3E1}" srcOrd="3" destOrd="0" presId="urn:microsoft.com/office/officeart/2005/8/layout/vList5"/>
    <dgm:cxn modelId="{21CD7414-F841-AC4E-9C0B-4D8D2718ECD5}" type="presParOf" srcId="{7C7BEB3C-177C-F442-84EB-CE7EA6010EB2}" destId="{9845BA88-69A8-1647-B59D-D87B8803BC98}" srcOrd="4" destOrd="0" presId="urn:microsoft.com/office/officeart/2005/8/layout/vList5"/>
    <dgm:cxn modelId="{3346917E-0B09-534E-99E1-E1B01E69845A}" type="presParOf" srcId="{9845BA88-69A8-1647-B59D-D87B8803BC98}" destId="{E4A17F26-B3EB-F945-81D0-580D5549D617}" srcOrd="0" destOrd="0" presId="urn:microsoft.com/office/officeart/2005/8/layout/vList5"/>
    <dgm:cxn modelId="{01601214-6BAE-4344-B92F-6C98591CB415}" type="presParOf" srcId="{9845BA88-69A8-1647-B59D-D87B8803BC98}" destId="{EC6BB3D8-8DED-D945-9567-CDA9C618C86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D6C740-52BF-7046-A394-3FE0442AE1C2}" type="doc">
      <dgm:prSet loTypeId="urn:microsoft.com/office/officeart/2009/3/layout/StepUp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501531-DB64-3041-B694-BD2F16B2C797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Data Ingestion</a:t>
          </a:r>
        </a:p>
      </dgm:t>
    </dgm:pt>
    <dgm:pt modelId="{DD80D3FC-5605-9645-8348-048B4C87E82E}" type="parTrans" cxnId="{36945ED3-F2AD-DF4B-8BE7-EEDD1A8B35E1}">
      <dgm:prSet/>
      <dgm:spPr/>
      <dgm:t>
        <a:bodyPr/>
        <a:lstStyle/>
        <a:p>
          <a:endParaRPr lang="en-US"/>
        </a:p>
      </dgm:t>
    </dgm:pt>
    <dgm:pt modelId="{992C4B03-1D47-BA42-94AF-C368E7CD7E05}" type="sibTrans" cxnId="{36945ED3-F2AD-DF4B-8BE7-EEDD1A8B35E1}">
      <dgm:prSet/>
      <dgm:spPr/>
      <dgm:t>
        <a:bodyPr/>
        <a:lstStyle/>
        <a:p>
          <a:endParaRPr lang="en-US"/>
        </a:p>
      </dgm:t>
    </dgm:pt>
    <dgm:pt modelId="{F27E2D53-8D84-304E-8CD1-6020BB144947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Feature</a:t>
          </a:r>
          <a:r>
            <a:rPr lang="en-US" dirty="0"/>
            <a:t> </a:t>
          </a:r>
          <a:r>
            <a:rPr lang="en-US" dirty="0">
              <a:solidFill>
                <a:schemeClr val="accent3">
                  <a:lumMod val="75000"/>
                </a:schemeClr>
              </a:solidFill>
            </a:rPr>
            <a:t>Extraction</a:t>
          </a:r>
        </a:p>
      </dgm:t>
    </dgm:pt>
    <dgm:pt modelId="{F51BFCE2-7075-8D4C-9B27-919960193B51}" type="parTrans" cxnId="{BFC2BDD6-225F-0B41-8A57-3808A248C9DC}">
      <dgm:prSet/>
      <dgm:spPr/>
      <dgm:t>
        <a:bodyPr/>
        <a:lstStyle/>
        <a:p>
          <a:endParaRPr lang="en-US"/>
        </a:p>
      </dgm:t>
    </dgm:pt>
    <dgm:pt modelId="{880A6168-0D22-4344-B469-08D37D7A9D7A}" type="sibTrans" cxnId="{BFC2BDD6-225F-0B41-8A57-3808A248C9DC}">
      <dgm:prSet/>
      <dgm:spPr/>
      <dgm:t>
        <a:bodyPr/>
        <a:lstStyle/>
        <a:p>
          <a:endParaRPr lang="en-US"/>
        </a:p>
      </dgm:t>
    </dgm:pt>
    <dgm:pt modelId="{F2692253-4255-314D-A46D-B57DD8297396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Model training </a:t>
          </a:r>
        </a:p>
      </dgm:t>
    </dgm:pt>
    <dgm:pt modelId="{FC54BAA1-019E-8146-A8FC-890E031BC26B}" type="parTrans" cxnId="{DA93FAC9-6FC3-C041-B576-3B3CF2743587}">
      <dgm:prSet/>
      <dgm:spPr/>
      <dgm:t>
        <a:bodyPr/>
        <a:lstStyle/>
        <a:p>
          <a:endParaRPr lang="en-US"/>
        </a:p>
      </dgm:t>
    </dgm:pt>
    <dgm:pt modelId="{1650EEDA-AAB9-8945-B5B4-5509AC06FBAA}" type="sibTrans" cxnId="{DA93FAC9-6FC3-C041-B576-3B3CF2743587}">
      <dgm:prSet/>
      <dgm:spPr/>
      <dgm:t>
        <a:bodyPr/>
        <a:lstStyle/>
        <a:p>
          <a:endParaRPr lang="en-US"/>
        </a:p>
      </dgm:t>
    </dgm:pt>
    <dgm:pt modelId="{146577C7-0A1B-F64D-80D0-00DB649E57CE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Prediction</a:t>
          </a:r>
        </a:p>
      </dgm:t>
    </dgm:pt>
    <dgm:pt modelId="{AF0D35DC-AF43-F645-868A-98B05EA8C3E8}" type="parTrans" cxnId="{EB92C333-C8DA-994D-A95F-EB7BC2736EFA}">
      <dgm:prSet/>
      <dgm:spPr/>
      <dgm:t>
        <a:bodyPr/>
        <a:lstStyle/>
        <a:p>
          <a:endParaRPr lang="en-US"/>
        </a:p>
      </dgm:t>
    </dgm:pt>
    <dgm:pt modelId="{BBAB8298-D8D8-1840-84B6-302C5DD7FB85}" type="sibTrans" cxnId="{EB92C333-C8DA-994D-A95F-EB7BC2736EFA}">
      <dgm:prSet/>
      <dgm:spPr/>
      <dgm:t>
        <a:bodyPr/>
        <a:lstStyle/>
        <a:p>
          <a:endParaRPr lang="en-US"/>
        </a:p>
      </dgm:t>
    </dgm:pt>
    <dgm:pt modelId="{A1F0F52B-CA4D-9349-B28E-FA95196BA370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City Wide</a:t>
          </a:r>
        </a:p>
      </dgm:t>
    </dgm:pt>
    <dgm:pt modelId="{15ED47D7-B0BB-7544-8B0B-A103762EBFAA}" type="parTrans" cxnId="{CF9259BD-1614-7546-814C-7764036DCF02}">
      <dgm:prSet/>
      <dgm:spPr/>
      <dgm:t>
        <a:bodyPr/>
        <a:lstStyle/>
        <a:p>
          <a:endParaRPr lang="en-US"/>
        </a:p>
      </dgm:t>
    </dgm:pt>
    <dgm:pt modelId="{13CE2CD7-66D5-8944-8756-7EC55A521B13}" type="sibTrans" cxnId="{CF9259BD-1614-7546-814C-7764036DCF02}">
      <dgm:prSet/>
      <dgm:spPr/>
      <dgm:t>
        <a:bodyPr/>
        <a:lstStyle/>
        <a:p>
          <a:endParaRPr lang="en-US"/>
        </a:p>
      </dgm:t>
    </dgm:pt>
    <dgm:pt modelId="{453BE494-C704-3F48-B0E2-8A65F4563B7D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Borough wise</a:t>
          </a:r>
        </a:p>
      </dgm:t>
    </dgm:pt>
    <dgm:pt modelId="{247E4CEA-60C0-5343-89CD-9D495EE79E57}" type="parTrans" cxnId="{B7214FD1-F677-3440-9D62-065C88F3F6BC}">
      <dgm:prSet/>
      <dgm:spPr/>
      <dgm:t>
        <a:bodyPr/>
        <a:lstStyle/>
        <a:p>
          <a:endParaRPr lang="en-US"/>
        </a:p>
      </dgm:t>
    </dgm:pt>
    <dgm:pt modelId="{F5AD26EE-D2B5-EC4F-AC17-2ABC096E73F5}" type="sibTrans" cxnId="{B7214FD1-F677-3440-9D62-065C88F3F6BC}">
      <dgm:prSet/>
      <dgm:spPr/>
      <dgm:t>
        <a:bodyPr/>
        <a:lstStyle/>
        <a:p>
          <a:endParaRPr lang="en-US"/>
        </a:p>
      </dgm:t>
    </dgm:pt>
    <dgm:pt modelId="{298AE72A-1388-164E-9662-0CCEA35C323B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EDA</a:t>
          </a:r>
        </a:p>
      </dgm:t>
    </dgm:pt>
    <dgm:pt modelId="{C47D2332-7FC7-7049-AB9F-032BEA072AA9}" type="parTrans" cxnId="{BA05522C-D826-5849-92EF-03DD8EFFE19F}">
      <dgm:prSet/>
      <dgm:spPr/>
      <dgm:t>
        <a:bodyPr/>
        <a:lstStyle/>
        <a:p>
          <a:endParaRPr lang="en-US"/>
        </a:p>
      </dgm:t>
    </dgm:pt>
    <dgm:pt modelId="{B8A77A1E-8BB6-6D40-9F83-A95B0554DAAF}" type="sibTrans" cxnId="{BA05522C-D826-5849-92EF-03DD8EFFE19F}">
      <dgm:prSet/>
      <dgm:spPr/>
      <dgm:t>
        <a:bodyPr/>
        <a:lstStyle/>
        <a:p>
          <a:endParaRPr lang="en-US"/>
        </a:p>
      </dgm:t>
    </dgm:pt>
    <dgm:pt modelId="{6BAF05A5-9C73-E940-9CE2-F1CAD558A1F8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Preprocessing</a:t>
          </a:r>
        </a:p>
      </dgm:t>
    </dgm:pt>
    <dgm:pt modelId="{3A2D6413-4078-014A-9761-5CF9D603B8BC}" type="parTrans" cxnId="{A9DADDE4-6150-6546-B2DA-FBAA36A03C5A}">
      <dgm:prSet/>
      <dgm:spPr/>
      <dgm:t>
        <a:bodyPr/>
        <a:lstStyle/>
        <a:p>
          <a:endParaRPr lang="en-US"/>
        </a:p>
      </dgm:t>
    </dgm:pt>
    <dgm:pt modelId="{4173CC5F-4FCD-F844-B15C-D72749E3E72C}" type="sibTrans" cxnId="{A9DADDE4-6150-6546-B2DA-FBAA36A03C5A}">
      <dgm:prSet/>
      <dgm:spPr/>
      <dgm:t>
        <a:bodyPr/>
        <a:lstStyle/>
        <a:p>
          <a:endParaRPr lang="en-US"/>
        </a:p>
      </dgm:t>
    </dgm:pt>
    <dgm:pt modelId="{8167C76A-D30D-9E49-9924-F37A570B138D}" type="pres">
      <dgm:prSet presAssocID="{64D6C740-52BF-7046-A394-3FE0442AE1C2}" presName="rootnode" presStyleCnt="0">
        <dgm:presLayoutVars>
          <dgm:chMax/>
          <dgm:chPref/>
          <dgm:dir/>
          <dgm:animLvl val="lvl"/>
        </dgm:presLayoutVars>
      </dgm:prSet>
      <dgm:spPr/>
    </dgm:pt>
    <dgm:pt modelId="{C6A58AD1-CAD7-364D-81FF-D2B0F1DB73DA}" type="pres">
      <dgm:prSet presAssocID="{F3501531-DB64-3041-B694-BD2F16B2C797}" presName="composite" presStyleCnt="0"/>
      <dgm:spPr/>
    </dgm:pt>
    <dgm:pt modelId="{98EF6BDE-1C10-154D-837D-0D74B054CBC4}" type="pres">
      <dgm:prSet presAssocID="{F3501531-DB64-3041-B694-BD2F16B2C797}" presName="LShape" presStyleLbl="alignNode1" presStyleIdx="0" presStyleCnt="11"/>
      <dgm:spPr>
        <a:solidFill>
          <a:schemeClr val="accent2"/>
        </a:solidFill>
      </dgm:spPr>
    </dgm:pt>
    <dgm:pt modelId="{2190C47D-105C-394E-958D-4146175918BA}" type="pres">
      <dgm:prSet presAssocID="{F3501531-DB64-3041-B694-BD2F16B2C797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18C71E86-124E-0A46-9454-3FCA6C8471EF}" type="pres">
      <dgm:prSet presAssocID="{F3501531-DB64-3041-B694-BD2F16B2C797}" presName="Triangle" presStyleLbl="alignNode1" presStyleIdx="1" presStyleCnt="11"/>
      <dgm:spPr/>
    </dgm:pt>
    <dgm:pt modelId="{8C106F53-C151-294A-8541-B767C223C576}" type="pres">
      <dgm:prSet presAssocID="{992C4B03-1D47-BA42-94AF-C368E7CD7E05}" presName="sibTrans" presStyleCnt="0"/>
      <dgm:spPr/>
    </dgm:pt>
    <dgm:pt modelId="{B6E0D835-9C75-EB4E-B543-FD0B18EE7FAA}" type="pres">
      <dgm:prSet presAssocID="{992C4B03-1D47-BA42-94AF-C368E7CD7E05}" presName="space" presStyleCnt="0"/>
      <dgm:spPr/>
    </dgm:pt>
    <dgm:pt modelId="{A19D6501-3D97-574F-A6DC-54E2796D8251}" type="pres">
      <dgm:prSet presAssocID="{F27E2D53-8D84-304E-8CD1-6020BB144947}" presName="composite" presStyleCnt="0"/>
      <dgm:spPr/>
    </dgm:pt>
    <dgm:pt modelId="{82FB22EC-AA4D-AC40-9F7F-5AB30189E833}" type="pres">
      <dgm:prSet presAssocID="{F27E2D53-8D84-304E-8CD1-6020BB144947}" presName="LShape" presStyleLbl="alignNode1" presStyleIdx="2" presStyleCnt="11"/>
      <dgm:spPr>
        <a:solidFill>
          <a:schemeClr val="accent2"/>
        </a:solidFill>
      </dgm:spPr>
    </dgm:pt>
    <dgm:pt modelId="{31AEF8C0-1754-3F4C-AB12-7720E96BBAA7}" type="pres">
      <dgm:prSet presAssocID="{F27E2D53-8D84-304E-8CD1-6020BB144947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02C7F79-62B9-324D-88AB-20837B2D55D9}" type="pres">
      <dgm:prSet presAssocID="{F27E2D53-8D84-304E-8CD1-6020BB144947}" presName="Triangle" presStyleLbl="alignNode1" presStyleIdx="3" presStyleCnt="11"/>
      <dgm:spPr/>
    </dgm:pt>
    <dgm:pt modelId="{C1DD51BD-C18C-A441-8B98-E42FE026CA0E}" type="pres">
      <dgm:prSet presAssocID="{880A6168-0D22-4344-B469-08D37D7A9D7A}" presName="sibTrans" presStyleCnt="0"/>
      <dgm:spPr/>
    </dgm:pt>
    <dgm:pt modelId="{443DE314-C0C5-7E4C-9397-D8A989113ED0}" type="pres">
      <dgm:prSet presAssocID="{880A6168-0D22-4344-B469-08D37D7A9D7A}" presName="space" presStyleCnt="0"/>
      <dgm:spPr/>
    </dgm:pt>
    <dgm:pt modelId="{BCE3DB33-9E88-794E-B6B1-555367011905}" type="pres">
      <dgm:prSet presAssocID="{298AE72A-1388-164E-9662-0CCEA35C323B}" presName="composite" presStyleCnt="0"/>
      <dgm:spPr/>
    </dgm:pt>
    <dgm:pt modelId="{CE6A9030-7AB0-4249-B5FA-6C2033ADDDCC}" type="pres">
      <dgm:prSet presAssocID="{298AE72A-1388-164E-9662-0CCEA35C323B}" presName="LShape" presStyleLbl="alignNode1" presStyleIdx="4" presStyleCnt="11"/>
      <dgm:spPr>
        <a:solidFill>
          <a:schemeClr val="accent2"/>
        </a:solidFill>
      </dgm:spPr>
    </dgm:pt>
    <dgm:pt modelId="{2AE1CCB8-697C-9343-8C90-DF8B15CE7F38}" type="pres">
      <dgm:prSet presAssocID="{298AE72A-1388-164E-9662-0CCEA35C323B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1B1C5948-BA40-0B43-A465-1DFFAEC2F270}" type="pres">
      <dgm:prSet presAssocID="{298AE72A-1388-164E-9662-0CCEA35C323B}" presName="Triangle" presStyleLbl="alignNode1" presStyleIdx="5" presStyleCnt="11"/>
      <dgm:spPr/>
    </dgm:pt>
    <dgm:pt modelId="{5BC1A852-A6A3-2444-BC92-7D57549343D2}" type="pres">
      <dgm:prSet presAssocID="{B8A77A1E-8BB6-6D40-9F83-A95B0554DAAF}" presName="sibTrans" presStyleCnt="0"/>
      <dgm:spPr/>
    </dgm:pt>
    <dgm:pt modelId="{0D94CF11-5C4D-3847-A596-027129B2FC61}" type="pres">
      <dgm:prSet presAssocID="{B8A77A1E-8BB6-6D40-9F83-A95B0554DAAF}" presName="space" presStyleCnt="0"/>
      <dgm:spPr/>
    </dgm:pt>
    <dgm:pt modelId="{C940E07B-A595-904D-B746-5E50C8753C27}" type="pres">
      <dgm:prSet presAssocID="{6BAF05A5-9C73-E940-9CE2-F1CAD558A1F8}" presName="composite" presStyleCnt="0"/>
      <dgm:spPr/>
    </dgm:pt>
    <dgm:pt modelId="{8CA6E467-B654-C14D-A77F-AEE4F65C02E9}" type="pres">
      <dgm:prSet presAssocID="{6BAF05A5-9C73-E940-9CE2-F1CAD558A1F8}" presName="LShape" presStyleLbl="alignNode1" presStyleIdx="6" presStyleCnt="11"/>
      <dgm:spPr>
        <a:solidFill>
          <a:schemeClr val="accent2"/>
        </a:solidFill>
      </dgm:spPr>
    </dgm:pt>
    <dgm:pt modelId="{50ED9FAA-AE11-FD48-9D1C-2D316DA80B67}" type="pres">
      <dgm:prSet presAssocID="{6BAF05A5-9C73-E940-9CE2-F1CAD558A1F8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BABAB1A3-1F0F-AB46-B2DD-3471888CD829}" type="pres">
      <dgm:prSet presAssocID="{6BAF05A5-9C73-E940-9CE2-F1CAD558A1F8}" presName="Triangle" presStyleLbl="alignNode1" presStyleIdx="7" presStyleCnt="11"/>
      <dgm:spPr/>
    </dgm:pt>
    <dgm:pt modelId="{94185F92-0566-0044-AC37-C57A03D661D7}" type="pres">
      <dgm:prSet presAssocID="{4173CC5F-4FCD-F844-B15C-D72749E3E72C}" presName="sibTrans" presStyleCnt="0"/>
      <dgm:spPr/>
    </dgm:pt>
    <dgm:pt modelId="{B0B2E627-DF4A-CC45-A1BD-8EF5EE48F3D2}" type="pres">
      <dgm:prSet presAssocID="{4173CC5F-4FCD-F844-B15C-D72749E3E72C}" presName="space" presStyleCnt="0"/>
      <dgm:spPr/>
    </dgm:pt>
    <dgm:pt modelId="{A3620D94-D603-8A47-81F8-43A4BBF1B453}" type="pres">
      <dgm:prSet presAssocID="{F2692253-4255-314D-A46D-B57DD8297396}" presName="composite" presStyleCnt="0"/>
      <dgm:spPr/>
    </dgm:pt>
    <dgm:pt modelId="{67E9966F-CE86-DA4A-A9BA-D8214D396881}" type="pres">
      <dgm:prSet presAssocID="{F2692253-4255-314D-A46D-B57DD8297396}" presName="LShape" presStyleLbl="alignNode1" presStyleIdx="8" presStyleCnt="11"/>
      <dgm:spPr>
        <a:solidFill>
          <a:schemeClr val="accent2"/>
        </a:solidFill>
      </dgm:spPr>
    </dgm:pt>
    <dgm:pt modelId="{6E556ABC-6400-8642-A4D4-CED68FEF1FCE}" type="pres">
      <dgm:prSet presAssocID="{F2692253-4255-314D-A46D-B57DD8297396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6E317609-32C0-8C4B-9476-C05D4D0D527C}" type="pres">
      <dgm:prSet presAssocID="{F2692253-4255-314D-A46D-B57DD8297396}" presName="Triangle" presStyleLbl="alignNode1" presStyleIdx="9" presStyleCnt="11"/>
      <dgm:spPr/>
    </dgm:pt>
    <dgm:pt modelId="{C9F26839-C8B7-4046-AF34-BD93C7ADE31A}" type="pres">
      <dgm:prSet presAssocID="{1650EEDA-AAB9-8945-B5B4-5509AC06FBAA}" presName="sibTrans" presStyleCnt="0"/>
      <dgm:spPr/>
    </dgm:pt>
    <dgm:pt modelId="{F2F2CF85-77C5-3346-A2CD-2E2527E02322}" type="pres">
      <dgm:prSet presAssocID="{1650EEDA-AAB9-8945-B5B4-5509AC06FBAA}" presName="space" presStyleCnt="0"/>
      <dgm:spPr/>
    </dgm:pt>
    <dgm:pt modelId="{90784B73-ED55-BD41-8BA7-30A81AE4302E}" type="pres">
      <dgm:prSet presAssocID="{146577C7-0A1B-F64D-80D0-00DB649E57CE}" presName="composite" presStyleCnt="0"/>
      <dgm:spPr/>
    </dgm:pt>
    <dgm:pt modelId="{23C59570-B51E-F143-847F-D13076B70720}" type="pres">
      <dgm:prSet presAssocID="{146577C7-0A1B-F64D-80D0-00DB649E57CE}" presName="LShape" presStyleLbl="alignNode1" presStyleIdx="10" presStyleCnt="11"/>
      <dgm:spPr>
        <a:solidFill>
          <a:schemeClr val="accent2"/>
        </a:solidFill>
      </dgm:spPr>
    </dgm:pt>
    <dgm:pt modelId="{3F7D5B29-0775-4F41-9D71-83F2D5AB7858}" type="pres">
      <dgm:prSet presAssocID="{146577C7-0A1B-F64D-80D0-00DB649E57CE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14BA814-380F-1744-B7FA-EC95CF19ED23}" type="presOf" srcId="{F27E2D53-8D84-304E-8CD1-6020BB144947}" destId="{31AEF8C0-1754-3F4C-AB12-7720E96BBAA7}" srcOrd="0" destOrd="0" presId="urn:microsoft.com/office/officeart/2009/3/layout/StepUpProcess"/>
    <dgm:cxn modelId="{DEFCDF1A-DDD6-0A4C-BDB4-B50FA66A809F}" type="presOf" srcId="{64D6C740-52BF-7046-A394-3FE0442AE1C2}" destId="{8167C76A-D30D-9E49-9924-F37A570B138D}" srcOrd="0" destOrd="0" presId="urn:microsoft.com/office/officeart/2009/3/layout/StepUpProcess"/>
    <dgm:cxn modelId="{3133092B-3536-DA4E-B4C1-4537CE03181A}" type="presOf" srcId="{146577C7-0A1B-F64D-80D0-00DB649E57CE}" destId="{3F7D5B29-0775-4F41-9D71-83F2D5AB7858}" srcOrd="0" destOrd="0" presId="urn:microsoft.com/office/officeart/2009/3/layout/StepUpProcess"/>
    <dgm:cxn modelId="{BA05522C-D826-5849-92EF-03DD8EFFE19F}" srcId="{64D6C740-52BF-7046-A394-3FE0442AE1C2}" destId="{298AE72A-1388-164E-9662-0CCEA35C323B}" srcOrd="2" destOrd="0" parTransId="{C47D2332-7FC7-7049-AB9F-032BEA072AA9}" sibTransId="{B8A77A1E-8BB6-6D40-9F83-A95B0554DAAF}"/>
    <dgm:cxn modelId="{EB92C333-C8DA-994D-A95F-EB7BC2736EFA}" srcId="{64D6C740-52BF-7046-A394-3FE0442AE1C2}" destId="{146577C7-0A1B-F64D-80D0-00DB649E57CE}" srcOrd="5" destOrd="0" parTransId="{AF0D35DC-AF43-F645-868A-98B05EA8C3E8}" sibTransId="{BBAB8298-D8D8-1840-84B6-302C5DD7FB85}"/>
    <dgm:cxn modelId="{E1080E63-3116-1F45-AA97-F075AE34BE20}" type="presOf" srcId="{F3501531-DB64-3041-B694-BD2F16B2C797}" destId="{2190C47D-105C-394E-958D-4146175918BA}" srcOrd="0" destOrd="0" presId="urn:microsoft.com/office/officeart/2009/3/layout/StepUpProcess"/>
    <dgm:cxn modelId="{F72E1A66-A195-0248-AEF7-8954FE0FA4B4}" type="presOf" srcId="{F2692253-4255-314D-A46D-B57DD8297396}" destId="{6E556ABC-6400-8642-A4D4-CED68FEF1FCE}" srcOrd="0" destOrd="0" presId="urn:microsoft.com/office/officeart/2009/3/layout/StepUpProcess"/>
    <dgm:cxn modelId="{D63C157A-163E-0940-B860-1F6F1C971C4F}" type="presOf" srcId="{453BE494-C704-3F48-B0E2-8A65F4563B7D}" destId="{6E556ABC-6400-8642-A4D4-CED68FEF1FCE}" srcOrd="0" destOrd="2" presId="urn:microsoft.com/office/officeart/2009/3/layout/StepUpProcess"/>
    <dgm:cxn modelId="{6F5FE7B8-D9B7-0943-A177-408686800ADD}" type="presOf" srcId="{6BAF05A5-9C73-E940-9CE2-F1CAD558A1F8}" destId="{50ED9FAA-AE11-FD48-9D1C-2D316DA80B67}" srcOrd="0" destOrd="0" presId="urn:microsoft.com/office/officeart/2009/3/layout/StepUpProcess"/>
    <dgm:cxn modelId="{CF9259BD-1614-7546-814C-7764036DCF02}" srcId="{F2692253-4255-314D-A46D-B57DD8297396}" destId="{A1F0F52B-CA4D-9349-B28E-FA95196BA370}" srcOrd="0" destOrd="0" parTransId="{15ED47D7-B0BB-7544-8B0B-A103762EBFAA}" sibTransId="{13CE2CD7-66D5-8944-8756-7EC55A521B13}"/>
    <dgm:cxn modelId="{DA93FAC9-6FC3-C041-B576-3B3CF2743587}" srcId="{64D6C740-52BF-7046-A394-3FE0442AE1C2}" destId="{F2692253-4255-314D-A46D-B57DD8297396}" srcOrd="4" destOrd="0" parTransId="{FC54BAA1-019E-8146-A8FC-890E031BC26B}" sibTransId="{1650EEDA-AAB9-8945-B5B4-5509AC06FBAA}"/>
    <dgm:cxn modelId="{B7214FD1-F677-3440-9D62-065C88F3F6BC}" srcId="{F2692253-4255-314D-A46D-B57DD8297396}" destId="{453BE494-C704-3F48-B0E2-8A65F4563B7D}" srcOrd="1" destOrd="0" parTransId="{247E4CEA-60C0-5343-89CD-9D495EE79E57}" sibTransId="{F5AD26EE-D2B5-EC4F-AC17-2ABC096E73F5}"/>
    <dgm:cxn modelId="{36945ED3-F2AD-DF4B-8BE7-EEDD1A8B35E1}" srcId="{64D6C740-52BF-7046-A394-3FE0442AE1C2}" destId="{F3501531-DB64-3041-B694-BD2F16B2C797}" srcOrd="0" destOrd="0" parTransId="{DD80D3FC-5605-9645-8348-048B4C87E82E}" sibTransId="{992C4B03-1D47-BA42-94AF-C368E7CD7E05}"/>
    <dgm:cxn modelId="{BFC2BDD6-225F-0B41-8A57-3808A248C9DC}" srcId="{64D6C740-52BF-7046-A394-3FE0442AE1C2}" destId="{F27E2D53-8D84-304E-8CD1-6020BB144947}" srcOrd="1" destOrd="0" parTransId="{F51BFCE2-7075-8D4C-9B27-919960193B51}" sibTransId="{880A6168-0D22-4344-B469-08D37D7A9D7A}"/>
    <dgm:cxn modelId="{9CE59DE3-D926-064B-9DB2-0FAC5421E2A2}" type="presOf" srcId="{A1F0F52B-CA4D-9349-B28E-FA95196BA370}" destId="{6E556ABC-6400-8642-A4D4-CED68FEF1FCE}" srcOrd="0" destOrd="1" presId="urn:microsoft.com/office/officeart/2009/3/layout/StepUpProcess"/>
    <dgm:cxn modelId="{A9DADDE4-6150-6546-B2DA-FBAA36A03C5A}" srcId="{64D6C740-52BF-7046-A394-3FE0442AE1C2}" destId="{6BAF05A5-9C73-E940-9CE2-F1CAD558A1F8}" srcOrd="3" destOrd="0" parTransId="{3A2D6413-4078-014A-9761-5CF9D603B8BC}" sibTransId="{4173CC5F-4FCD-F844-B15C-D72749E3E72C}"/>
    <dgm:cxn modelId="{E24498F8-ECEA-8C4E-8EB8-BF0E4992888E}" type="presOf" srcId="{298AE72A-1388-164E-9662-0CCEA35C323B}" destId="{2AE1CCB8-697C-9343-8C90-DF8B15CE7F38}" srcOrd="0" destOrd="0" presId="urn:microsoft.com/office/officeart/2009/3/layout/StepUpProcess"/>
    <dgm:cxn modelId="{768A8B0E-FFA5-4847-92F7-D1281A9126C5}" type="presParOf" srcId="{8167C76A-D30D-9E49-9924-F37A570B138D}" destId="{C6A58AD1-CAD7-364D-81FF-D2B0F1DB73DA}" srcOrd="0" destOrd="0" presId="urn:microsoft.com/office/officeart/2009/3/layout/StepUpProcess"/>
    <dgm:cxn modelId="{ADB01087-4EC1-5544-B776-F5384E866523}" type="presParOf" srcId="{C6A58AD1-CAD7-364D-81FF-D2B0F1DB73DA}" destId="{98EF6BDE-1C10-154D-837D-0D74B054CBC4}" srcOrd="0" destOrd="0" presId="urn:microsoft.com/office/officeart/2009/3/layout/StepUpProcess"/>
    <dgm:cxn modelId="{AA0941FB-344B-5D4F-9DCC-291F2F5E76A8}" type="presParOf" srcId="{C6A58AD1-CAD7-364D-81FF-D2B0F1DB73DA}" destId="{2190C47D-105C-394E-958D-4146175918BA}" srcOrd="1" destOrd="0" presId="urn:microsoft.com/office/officeart/2009/3/layout/StepUpProcess"/>
    <dgm:cxn modelId="{E9F2CF34-A74C-A447-945C-5EEEA035B378}" type="presParOf" srcId="{C6A58AD1-CAD7-364D-81FF-D2B0F1DB73DA}" destId="{18C71E86-124E-0A46-9454-3FCA6C8471EF}" srcOrd="2" destOrd="0" presId="urn:microsoft.com/office/officeart/2009/3/layout/StepUpProcess"/>
    <dgm:cxn modelId="{C5281594-A66B-704D-988D-1F9C18D0C1C5}" type="presParOf" srcId="{8167C76A-D30D-9E49-9924-F37A570B138D}" destId="{8C106F53-C151-294A-8541-B767C223C576}" srcOrd="1" destOrd="0" presId="urn:microsoft.com/office/officeart/2009/3/layout/StepUpProcess"/>
    <dgm:cxn modelId="{5982C38D-C05E-8642-9B26-3590F10DE726}" type="presParOf" srcId="{8C106F53-C151-294A-8541-B767C223C576}" destId="{B6E0D835-9C75-EB4E-B543-FD0B18EE7FAA}" srcOrd="0" destOrd="0" presId="urn:microsoft.com/office/officeart/2009/3/layout/StepUpProcess"/>
    <dgm:cxn modelId="{6600CC21-9DC6-384A-B03D-7DD8AFF983C0}" type="presParOf" srcId="{8167C76A-D30D-9E49-9924-F37A570B138D}" destId="{A19D6501-3D97-574F-A6DC-54E2796D8251}" srcOrd="2" destOrd="0" presId="urn:microsoft.com/office/officeart/2009/3/layout/StepUpProcess"/>
    <dgm:cxn modelId="{2DF2F3EF-1FF9-8846-915A-1A5B6825CE48}" type="presParOf" srcId="{A19D6501-3D97-574F-A6DC-54E2796D8251}" destId="{82FB22EC-AA4D-AC40-9F7F-5AB30189E833}" srcOrd="0" destOrd="0" presId="urn:microsoft.com/office/officeart/2009/3/layout/StepUpProcess"/>
    <dgm:cxn modelId="{138571E9-9CF3-0947-B2FB-E8E2708B374B}" type="presParOf" srcId="{A19D6501-3D97-574F-A6DC-54E2796D8251}" destId="{31AEF8C0-1754-3F4C-AB12-7720E96BBAA7}" srcOrd="1" destOrd="0" presId="urn:microsoft.com/office/officeart/2009/3/layout/StepUpProcess"/>
    <dgm:cxn modelId="{3F536F52-2B63-634A-AD2D-76B0D448BC3A}" type="presParOf" srcId="{A19D6501-3D97-574F-A6DC-54E2796D8251}" destId="{902C7F79-62B9-324D-88AB-20837B2D55D9}" srcOrd="2" destOrd="0" presId="urn:microsoft.com/office/officeart/2009/3/layout/StepUpProcess"/>
    <dgm:cxn modelId="{770A3461-19AC-F24B-A4B3-71CA571DA9ED}" type="presParOf" srcId="{8167C76A-D30D-9E49-9924-F37A570B138D}" destId="{C1DD51BD-C18C-A441-8B98-E42FE026CA0E}" srcOrd="3" destOrd="0" presId="urn:microsoft.com/office/officeart/2009/3/layout/StepUpProcess"/>
    <dgm:cxn modelId="{6CDC90F1-3E74-AA46-8A99-213265F7E290}" type="presParOf" srcId="{C1DD51BD-C18C-A441-8B98-E42FE026CA0E}" destId="{443DE314-C0C5-7E4C-9397-D8A989113ED0}" srcOrd="0" destOrd="0" presId="urn:microsoft.com/office/officeart/2009/3/layout/StepUpProcess"/>
    <dgm:cxn modelId="{274885C9-9E1D-6743-BA08-65E927520D08}" type="presParOf" srcId="{8167C76A-D30D-9E49-9924-F37A570B138D}" destId="{BCE3DB33-9E88-794E-B6B1-555367011905}" srcOrd="4" destOrd="0" presId="urn:microsoft.com/office/officeart/2009/3/layout/StepUpProcess"/>
    <dgm:cxn modelId="{BF0E00C4-EE1D-014B-98CB-4D3A466CD578}" type="presParOf" srcId="{BCE3DB33-9E88-794E-B6B1-555367011905}" destId="{CE6A9030-7AB0-4249-B5FA-6C2033ADDDCC}" srcOrd="0" destOrd="0" presId="urn:microsoft.com/office/officeart/2009/3/layout/StepUpProcess"/>
    <dgm:cxn modelId="{9458D46C-B1C4-4743-BA69-EE823CD2509A}" type="presParOf" srcId="{BCE3DB33-9E88-794E-B6B1-555367011905}" destId="{2AE1CCB8-697C-9343-8C90-DF8B15CE7F38}" srcOrd="1" destOrd="0" presId="urn:microsoft.com/office/officeart/2009/3/layout/StepUpProcess"/>
    <dgm:cxn modelId="{E76B2B7A-8E74-CD4C-BA3D-AC5E713EAD84}" type="presParOf" srcId="{BCE3DB33-9E88-794E-B6B1-555367011905}" destId="{1B1C5948-BA40-0B43-A465-1DFFAEC2F270}" srcOrd="2" destOrd="0" presId="urn:microsoft.com/office/officeart/2009/3/layout/StepUpProcess"/>
    <dgm:cxn modelId="{A2480376-FA05-1946-ABB9-56CC9D8E82A9}" type="presParOf" srcId="{8167C76A-D30D-9E49-9924-F37A570B138D}" destId="{5BC1A852-A6A3-2444-BC92-7D57549343D2}" srcOrd="5" destOrd="0" presId="urn:microsoft.com/office/officeart/2009/3/layout/StepUpProcess"/>
    <dgm:cxn modelId="{62617467-6563-634D-8008-0C40C869F56D}" type="presParOf" srcId="{5BC1A852-A6A3-2444-BC92-7D57549343D2}" destId="{0D94CF11-5C4D-3847-A596-027129B2FC61}" srcOrd="0" destOrd="0" presId="urn:microsoft.com/office/officeart/2009/3/layout/StepUpProcess"/>
    <dgm:cxn modelId="{C5C8A91F-A0F0-8B46-8EBC-7984AEC61266}" type="presParOf" srcId="{8167C76A-D30D-9E49-9924-F37A570B138D}" destId="{C940E07B-A595-904D-B746-5E50C8753C27}" srcOrd="6" destOrd="0" presId="urn:microsoft.com/office/officeart/2009/3/layout/StepUpProcess"/>
    <dgm:cxn modelId="{42CE49F5-0D24-CB41-B510-3B8C1D65A561}" type="presParOf" srcId="{C940E07B-A595-904D-B746-5E50C8753C27}" destId="{8CA6E467-B654-C14D-A77F-AEE4F65C02E9}" srcOrd="0" destOrd="0" presId="urn:microsoft.com/office/officeart/2009/3/layout/StepUpProcess"/>
    <dgm:cxn modelId="{9AE2C0CA-ECCC-CC45-B07C-E7AD71778E04}" type="presParOf" srcId="{C940E07B-A595-904D-B746-5E50C8753C27}" destId="{50ED9FAA-AE11-FD48-9D1C-2D316DA80B67}" srcOrd="1" destOrd="0" presId="urn:microsoft.com/office/officeart/2009/3/layout/StepUpProcess"/>
    <dgm:cxn modelId="{03B6A96B-2785-CF4F-8ECE-980AEE96311F}" type="presParOf" srcId="{C940E07B-A595-904D-B746-5E50C8753C27}" destId="{BABAB1A3-1F0F-AB46-B2DD-3471888CD829}" srcOrd="2" destOrd="0" presId="urn:microsoft.com/office/officeart/2009/3/layout/StepUpProcess"/>
    <dgm:cxn modelId="{E105D220-2DDA-7148-9EF5-E99D3EFA3FB8}" type="presParOf" srcId="{8167C76A-D30D-9E49-9924-F37A570B138D}" destId="{94185F92-0566-0044-AC37-C57A03D661D7}" srcOrd="7" destOrd="0" presId="urn:microsoft.com/office/officeart/2009/3/layout/StepUpProcess"/>
    <dgm:cxn modelId="{120CBE2E-1DE5-0142-8CFD-3B00FE2F95F8}" type="presParOf" srcId="{94185F92-0566-0044-AC37-C57A03D661D7}" destId="{B0B2E627-DF4A-CC45-A1BD-8EF5EE48F3D2}" srcOrd="0" destOrd="0" presId="urn:microsoft.com/office/officeart/2009/3/layout/StepUpProcess"/>
    <dgm:cxn modelId="{C9058D1B-CB58-DE4F-8CE5-297D0694D056}" type="presParOf" srcId="{8167C76A-D30D-9E49-9924-F37A570B138D}" destId="{A3620D94-D603-8A47-81F8-43A4BBF1B453}" srcOrd="8" destOrd="0" presId="urn:microsoft.com/office/officeart/2009/3/layout/StepUpProcess"/>
    <dgm:cxn modelId="{8D68EC00-8F48-C545-97FB-C52A1FD10BCD}" type="presParOf" srcId="{A3620D94-D603-8A47-81F8-43A4BBF1B453}" destId="{67E9966F-CE86-DA4A-A9BA-D8214D396881}" srcOrd="0" destOrd="0" presId="urn:microsoft.com/office/officeart/2009/3/layout/StepUpProcess"/>
    <dgm:cxn modelId="{0190230B-FCAD-AA41-8621-73B298C37F44}" type="presParOf" srcId="{A3620D94-D603-8A47-81F8-43A4BBF1B453}" destId="{6E556ABC-6400-8642-A4D4-CED68FEF1FCE}" srcOrd="1" destOrd="0" presId="urn:microsoft.com/office/officeart/2009/3/layout/StepUpProcess"/>
    <dgm:cxn modelId="{D628044E-6BF1-784E-9554-1D07C9B91708}" type="presParOf" srcId="{A3620D94-D603-8A47-81F8-43A4BBF1B453}" destId="{6E317609-32C0-8C4B-9476-C05D4D0D527C}" srcOrd="2" destOrd="0" presId="urn:microsoft.com/office/officeart/2009/3/layout/StepUpProcess"/>
    <dgm:cxn modelId="{C7368AAB-4708-E048-A54A-477EE7978AAB}" type="presParOf" srcId="{8167C76A-D30D-9E49-9924-F37A570B138D}" destId="{C9F26839-C8B7-4046-AF34-BD93C7ADE31A}" srcOrd="9" destOrd="0" presId="urn:microsoft.com/office/officeart/2009/3/layout/StepUpProcess"/>
    <dgm:cxn modelId="{B3F492E9-4133-5D4A-BC5F-F4DF6E576538}" type="presParOf" srcId="{C9F26839-C8B7-4046-AF34-BD93C7ADE31A}" destId="{F2F2CF85-77C5-3346-A2CD-2E2527E02322}" srcOrd="0" destOrd="0" presId="urn:microsoft.com/office/officeart/2009/3/layout/StepUpProcess"/>
    <dgm:cxn modelId="{38D1C098-73B6-D448-9390-30844053285A}" type="presParOf" srcId="{8167C76A-D30D-9E49-9924-F37A570B138D}" destId="{90784B73-ED55-BD41-8BA7-30A81AE4302E}" srcOrd="10" destOrd="0" presId="urn:microsoft.com/office/officeart/2009/3/layout/StepUpProcess"/>
    <dgm:cxn modelId="{C1C3CAA5-E0BE-0B41-9722-924A268A93B9}" type="presParOf" srcId="{90784B73-ED55-BD41-8BA7-30A81AE4302E}" destId="{23C59570-B51E-F143-847F-D13076B70720}" srcOrd="0" destOrd="0" presId="urn:microsoft.com/office/officeart/2009/3/layout/StepUpProcess"/>
    <dgm:cxn modelId="{1783AD6B-ED36-CF4E-9EEA-014AE90E0D05}" type="presParOf" srcId="{90784B73-ED55-BD41-8BA7-30A81AE4302E}" destId="{3F7D5B29-0775-4F41-9D71-83F2D5AB785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6109FE-74F6-EA4B-9449-0C60A8521F3D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9CA52AA-0E14-4D41-99F1-ECB527526F01}">
      <dgm:prSet custT="1"/>
      <dgm:spPr/>
      <dgm:t>
        <a:bodyPr/>
        <a:lstStyle/>
        <a:p>
          <a:r>
            <a:rPr lang="en-US" sz="2400" b="0" i="0" dirty="0">
              <a:latin typeface="Chalkboard SE" panose="03050602040202020205" pitchFamily="66" charset="77"/>
            </a:rPr>
            <a:t>Citywide Model</a:t>
          </a:r>
          <a:endParaRPr lang="en-US" sz="2400" dirty="0">
            <a:latin typeface="Chalkboard SE" panose="03050602040202020205" pitchFamily="66" charset="77"/>
          </a:endParaRPr>
        </a:p>
      </dgm:t>
    </dgm:pt>
    <dgm:pt modelId="{D49A9A33-96D1-8648-B8B3-236E6AA47516}" type="parTrans" cxnId="{18A37409-829C-E04A-B2B1-6AD5100C5B3E}">
      <dgm:prSet/>
      <dgm:spPr/>
      <dgm:t>
        <a:bodyPr/>
        <a:lstStyle/>
        <a:p>
          <a:endParaRPr lang="en-US"/>
        </a:p>
      </dgm:t>
    </dgm:pt>
    <dgm:pt modelId="{19F1E093-B91F-5B4B-8134-32E3A1325D3F}" type="sibTrans" cxnId="{18A37409-829C-E04A-B2B1-6AD5100C5B3E}">
      <dgm:prSet/>
      <dgm:spPr/>
      <dgm:t>
        <a:bodyPr/>
        <a:lstStyle/>
        <a:p>
          <a:endParaRPr lang="en-US"/>
        </a:p>
      </dgm:t>
    </dgm:pt>
    <dgm:pt modelId="{5059AACA-9EAD-1342-A405-396461B97AE7}">
      <dgm:prSet custT="1"/>
      <dgm:spPr/>
      <dgm:t>
        <a:bodyPr/>
        <a:lstStyle/>
        <a:p>
          <a:r>
            <a:rPr lang="en-US" sz="1200" b="0" i="0" dirty="0">
              <a:latin typeface="Chalkboard SE" panose="03050602040202020205" pitchFamily="66" charset="77"/>
            </a:rPr>
            <a:t>Aggregated all boroughs together</a:t>
          </a:r>
          <a:endParaRPr lang="en-US" sz="1200" dirty="0">
            <a:latin typeface="Chalkboard SE" panose="03050602040202020205" pitchFamily="66" charset="77"/>
          </a:endParaRPr>
        </a:p>
      </dgm:t>
    </dgm:pt>
    <dgm:pt modelId="{BC8DA203-E797-B74B-A63D-4518C0D8E6D0}" type="parTrans" cxnId="{15E4C78F-412F-BD4D-A8CA-38E45BFB5B07}">
      <dgm:prSet/>
      <dgm:spPr/>
      <dgm:t>
        <a:bodyPr/>
        <a:lstStyle/>
        <a:p>
          <a:endParaRPr lang="en-US"/>
        </a:p>
      </dgm:t>
    </dgm:pt>
    <dgm:pt modelId="{96E3CEB4-5174-5F41-9C5F-F7E1F31B276A}" type="sibTrans" cxnId="{15E4C78F-412F-BD4D-A8CA-38E45BFB5B07}">
      <dgm:prSet/>
      <dgm:spPr/>
      <dgm:t>
        <a:bodyPr/>
        <a:lstStyle/>
        <a:p>
          <a:endParaRPr lang="en-US"/>
        </a:p>
      </dgm:t>
    </dgm:pt>
    <dgm:pt modelId="{C44FA925-0646-194F-AE90-AC8F9055BC07}">
      <dgm:prSet custT="1"/>
      <dgm:spPr/>
      <dgm:t>
        <a:bodyPr/>
        <a:lstStyle/>
        <a:p>
          <a:r>
            <a:rPr lang="en-US" sz="1200" b="0" i="0" dirty="0">
              <a:latin typeface="Chalkboard SE" panose="03050602040202020205" pitchFamily="66" charset="77"/>
            </a:rPr>
            <a:t>Served as a baseline to understand overall demand trends</a:t>
          </a:r>
          <a:endParaRPr lang="en-US" sz="1200" dirty="0">
            <a:latin typeface="Chalkboard SE" panose="03050602040202020205" pitchFamily="66" charset="77"/>
          </a:endParaRPr>
        </a:p>
      </dgm:t>
    </dgm:pt>
    <dgm:pt modelId="{0FA78469-47D1-4849-B051-A3CEE8C41463}" type="parTrans" cxnId="{88B00A61-82E7-BB44-BC07-70A8933AB063}">
      <dgm:prSet/>
      <dgm:spPr/>
      <dgm:t>
        <a:bodyPr/>
        <a:lstStyle/>
        <a:p>
          <a:endParaRPr lang="en-US"/>
        </a:p>
      </dgm:t>
    </dgm:pt>
    <dgm:pt modelId="{72AF2DD6-7B6B-5E41-AE6D-38DDD8F45FB6}" type="sibTrans" cxnId="{88B00A61-82E7-BB44-BC07-70A8933AB063}">
      <dgm:prSet/>
      <dgm:spPr/>
      <dgm:t>
        <a:bodyPr/>
        <a:lstStyle/>
        <a:p>
          <a:endParaRPr lang="en-US"/>
        </a:p>
      </dgm:t>
    </dgm:pt>
    <dgm:pt modelId="{85DAD720-5159-F64E-9EED-4376A83B3BC3}">
      <dgm:prSet custT="1"/>
      <dgm:spPr/>
      <dgm:t>
        <a:bodyPr/>
        <a:lstStyle/>
        <a:p>
          <a:r>
            <a:rPr lang="en-US" sz="1200" b="0" i="0" dirty="0">
              <a:latin typeface="Chalkboard SE" panose="03050602040202020205" pitchFamily="66" charset="77"/>
            </a:rPr>
            <a:t>Models tested: Linear Regression, XGBoost</a:t>
          </a:r>
          <a:endParaRPr lang="en-US" sz="1200" dirty="0">
            <a:latin typeface="Chalkboard SE" panose="03050602040202020205" pitchFamily="66" charset="77"/>
          </a:endParaRPr>
        </a:p>
      </dgm:t>
    </dgm:pt>
    <dgm:pt modelId="{35B347BC-F5C8-1548-8E4E-E523D7C7B61C}" type="parTrans" cxnId="{7543679F-6C5E-EE46-B2EB-5825A1FC6939}">
      <dgm:prSet/>
      <dgm:spPr/>
      <dgm:t>
        <a:bodyPr/>
        <a:lstStyle/>
        <a:p>
          <a:endParaRPr lang="en-US"/>
        </a:p>
      </dgm:t>
    </dgm:pt>
    <dgm:pt modelId="{8F69B8F3-AF52-1641-AB6A-D5D52894829C}" type="sibTrans" cxnId="{7543679F-6C5E-EE46-B2EB-5825A1FC6939}">
      <dgm:prSet/>
      <dgm:spPr/>
      <dgm:t>
        <a:bodyPr/>
        <a:lstStyle/>
        <a:p>
          <a:endParaRPr lang="en-US"/>
        </a:p>
      </dgm:t>
    </dgm:pt>
    <dgm:pt modelId="{09FB155E-ED21-9B43-824E-3F60E6576904}">
      <dgm:prSet custT="1"/>
      <dgm:spPr/>
      <dgm:t>
        <a:bodyPr/>
        <a:lstStyle/>
        <a:p>
          <a:r>
            <a:rPr lang="en-US" sz="1200" b="1" i="0" dirty="0">
              <a:latin typeface="Chalkboard SE" panose="03050602040202020205" pitchFamily="66" charset="77"/>
            </a:rPr>
            <a:t>Final selection:</a:t>
          </a:r>
          <a:r>
            <a:rPr lang="en-US" sz="1200" b="0" i="0" dirty="0">
              <a:latin typeface="Chalkboard SE" panose="03050602040202020205" pitchFamily="66" charset="77"/>
            </a:rPr>
            <a:t> XGBoost</a:t>
          </a:r>
          <a:endParaRPr lang="en-US" sz="1200" dirty="0">
            <a:latin typeface="Chalkboard SE" panose="03050602040202020205" pitchFamily="66" charset="77"/>
          </a:endParaRPr>
        </a:p>
      </dgm:t>
    </dgm:pt>
    <dgm:pt modelId="{7C8EF5E1-4389-0C44-866C-F41C82866D46}" type="parTrans" cxnId="{B40F8EE1-333F-A74E-AE2F-0A8DF362D41D}">
      <dgm:prSet/>
      <dgm:spPr/>
      <dgm:t>
        <a:bodyPr/>
        <a:lstStyle/>
        <a:p>
          <a:endParaRPr lang="en-US"/>
        </a:p>
      </dgm:t>
    </dgm:pt>
    <dgm:pt modelId="{520A8576-F7C0-0349-96C3-4EBC0D5D194B}" type="sibTrans" cxnId="{B40F8EE1-333F-A74E-AE2F-0A8DF362D41D}">
      <dgm:prSet/>
      <dgm:spPr/>
      <dgm:t>
        <a:bodyPr/>
        <a:lstStyle/>
        <a:p>
          <a:endParaRPr lang="en-US"/>
        </a:p>
      </dgm:t>
    </dgm:pt>
    <dgm:pt modelId="{363B1AAA-715B-BF4B-8535-63E08E9427E9}" type="pres">
      <dgm:prSet presAssocID="{8F6109FE-74F6-EA4B-9449-0C60A8521F3D}" presName="Name0" presStyleCnt="0">
        <dgm:presLayoutVars>
          <dgm:dir/>
          <dgm:animLvl val="lvl"/>
          <dgm:resizeHandles val="exact"/>
        </dgm:presLayoutVars>
      </dgm:prSet>
      <dgm:spPr/>
    </dgm:pt>
    <dgm:pt modelId="{6E6F528F-40A9-3D4D-8EF9-9800DE5D4973}" type="pres">
      <dgm:prSet presAssocID="{99CA52AA-0E14-4D41-99F1-ECB527526F01}" presName="composite" presStyleCnt="0"/>
      <dgm:spPr/>
    </dgm:pt>
    <dgm:pt modelId="{67004629-A104-D042-A7CB-0FCCEFD18B2A}" type="pres">
      <dgm:prSet presAssocID="{99CA52AA-0E14-4D41-99F1-ECB527526F01}" presName="parTx" presStyleLbl="alignNode1" presStyleIdx="0" presStyleCnt="1" custLinFactNeighborY="-1456">
        <dgm:presLayoutVars>
          <dgm:chMax val="0"/>
          <dgm:chPref val="0"/>
          <dgm:bulletEnabled val="1"/>
        </dgm:presLayoutVars>
      </dgm:prSet>
      <dgm:spPr/>
    </dgm:pt>
    <dgm:pt modelId="{3CFF1415-857A-C646-BD51-04E1D76B1B4A}" type="pres">
      <dgm:prSet presAssocID="{99CA52AA-0E14-4D41-99F1-ECB527526F01}" presName="desTx" presStyleLbl="alignAccFollowNode1" presStyleIdx="0" presStyleCnt="1" custScaleY="102673">
        <dgm:presLayoutVars>
          <dgm:bulletEnabled val="1"/>
        </dgm:presLayoutVars>
      </dgm:prSet>
      <dgm:spPr/>
    </dgm:pt>
  </dgm:ptLst>
  <dgm:cxnLst>
    <dgm:cxn modelId="{18A37409-829C-E04A-B2B1-6AD5100C5B3E}" srcId="{8F6109FE-74F6-EA4B-9449-0C60A8521F3D}" destId="{99CA52AA-0E14-4D41-99F1-ECB527526F01}" srcOrd="0" destOrd="0" parTransId="{D49A9A33-96D1-8648-B8B3-236E6AA47516}" sibTransId="{19F1E093-B91F-5B4B-8134-32E3A1325D3F}"/>
    <dgm:cxn modelId="{EDBA8F18-2754-244C-A004-E443D4DD5ECC}" type="presOf" srcId="{99CA52AA-0E14-4D41-99F1-ECB527526F01}" destId="{67004629-A104-D042-A7CB-0FCCEFD18B2A}" srcOrd="0" destOrd="0" presId="urn:microsoft.com/office/officeart/2005/8/layout/hList1"/>
    <dgm:cxn modelId="{0DB15D1C-014C-944A-A57D-71FD8E49E98E}" type="presOf" srcId="{09FB155E-ED21-9B43-824E-3F60E6576904}" destId="{3CFF1415-857A-C646-BD51-04E1D76B1B4A}" srcOrd="0" destOrd="3" presId="urn:microsoft.com/office/officeart/2005/8/layout/hList1"/>
    <dgm:cxn modelId="{59A3612D-08ED-974E-9D55-C1D62169B6AA}" type="presOf" srcId="{C44FA925-0646-194F-AE90-AC8F9055BC07}" destId="{3CFF1415-857A-C646-BD51-04E1D76B1B4A}" srcOrd="0" destOrd="1" presId="urn:microsoft.com/office/officeart/2005/8/layout/hList1"/>
    <dgm:cxn modelId="{1293914B-9BAA-424B-840D-02B710ACEAEA}" type="presOf" srcId="{8F6109FE-74F6-EA4B-9449-0C60A8521F3D}" destId="{363B1AAA-715B-BF4B-8535-63E08E9427E9}" srcOrd="0" destOrd="0" presId="urn:microsoft.com/office/officeart/2005/8/layout/hList1"/>
    <dgm:cxn modelId="{88B00A61-82E7-BB44-BC07-70A8933AB063}" srcId="{99CA52AA-0E14-4D41-99F1-ECB527526F01}" destId="{C44FA925-0646-194F-AE90-AC8F9055BC07}" srcOrd="1" destOrd="0" parTransId="{0FA78469-47D1-4849-B051-A3CEE8C41463}" sibTransId="{72AF2DD6-7B6B-5E41-AE6D-38DDD8F45FB6}"/>
    <dgm:cxn modelId="{C5721868-062E-2944-816D-39BE9D358256}" type="presOf" srcId="{5059AACA-9EAD-1342-A405-396461B97AE7}" destId="{3CFF1415-857A-C646-BD51-04E1D76B1B4A}" srcOrd="0" destOrd="0" presId="urn:microsoft.com/office/officeart/2005/8/layout/hList1"/>
    <dgm:cxn modelId="{E8070E6E-9690-CC4F-9614-65568464C890}" type="presOf" srcId="{85DAD720-5159-F64E-9EED-4376A83B3BC3}" destId="{3CFF1415-857A-C646-BD51-04E1D76B1B4A}" srcOrd="0" destOrd="2" presId="urn:microsoft.com/office/officeart/2005/8/layout/hList1"/>
    <dgm:cxn modelId="{15E4C78F-412F-BD4D-A8CA-38E45BFB5B07}" srcId="{99CA52AA-0E14-4D41-99F1-ECB527526F01}" destId="{5059AACA-9EAD-1342-A405-396461B97AE7}" srcOrd="0" destOrd="0" parTransId="{BC8DA203-E797-B74B-A63D-4518C0D8E6D0}" sibTransId="{96E3CEB4-5174-5F41-9C5F-F7E1F31B276A}"/>
    <dgm:cxn modelId="{7543679F-6C5E-EE46-B2EB-5825A1FC6939}" srcId="{99CA52AA-0E14-4D41-99F1-ECB527526F01}" destId="{85DAD720-5159-F64E-9EED-4376A83B3BC3}" srcOrd="2" destOrd="0" parTransId="{35B347BC-F5C8-1548-8E4E-E523D7C7B61C}" sibTransId="{8F69B8F3-AF52-1641-AB6A-D5D52894829C}"/>
    <dgm:cxn modelId="{B40F8EE1-333F-A74E-AE2F-0A8DF362D41D}" srcId="{99CA52AA-0E14-4D41-99F1-ECB527526F01}" destId="{09FB155E-ED21-9B43-824E-3F60E6576904}" srcOrd="3" destOrd="0" parTransId="{7C8EF5E1-4389-0C44-866C-F41C82866D46}" sibTransId="{520A8576-F7C0-0349-96C3-4EBC0D5D194B}"/>
    <dgm:cxn modelId="{1F6A23D4-A487-384A-B620-74067CD99A6E}" type="presParOf" srcId="{363B1AAA-715B-BF4B-8535-63E08E9427E9}" destId="{6E6F528F-40A9-3D4D-8EF9-9800DE5D4973}" srcOrd="0" destOrd="0" presId="urn:microsoft.com/office/officeart/2005/8/layout/hList1"/>
    <dgm:cxn modelId="{D1D3A525-2185-8646-AB64-486F47642F3D}" type="presParOf" srcId="{6E6F528F-40A9-3D4D-8EF9-9800DE5D4973}" destId="{67004629-A104-D042-A7CB-0FCCEFD18B2A}" srcOrd="0" destOrd="0" presId="urn:microsoft.com/office/officeart/2005/8/layout/hList1"/>
    <dgm:cxn modelId="{EF5BB5FD-2336-F44D-B9E4-2AC2587AD6EF}" type="presParOf" srcId="{6E6F528F-40A9-3D4D-8EF9-9800DE5D4973}" destId="{3CFF1415-857A-C646-BD51-04E1D76B1B4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61D8B5-F01F-AE44-AEFE-5F8DF51C4E17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71F938D-FD14-1A42-8B7E-BC3D8F583454}">
      <dgm:prSet custT="1"/>
      <dgm:spPr/>
      <dgm:t>
        <a:bodyPr/>
        <a:lstStyle/>
        <a:p>
          <a:r>
            <a:rPr lang="en-US" sz="2400" b="0" i="0" dirty="0">
              <a:latin typeface="Chalkboard SE" panose="03050602040202020205" pitchFamily="66" charset="77"/>
            </a:rPr>
            <a:t>Borough_wise Model</a:t>
          </a:r>
          <a:endParaRPr lang="en-US" sz="2400" dirty="0">
            <a:latin typeface="Chalkboard SE" panose="03050602040202020205" pitchFamily="66" charset="77"/>
          </a:endParaRPr>
        </a:p>
      </dgm:t>
    </dgm:pt>
    <dgm:pt modelId="{73409898-E429-8A44-9506-0BC942195A2D}" type="parTrans" cxnId="{C6DF4C13-179D-594A-AA2F-F96AC0F96833}">
      <dgm:prSet/>
      <dgm:spPr/>
      <dgm:t>
        <a:bodyPr/>
        <a:lstStyle/>
        <a:p>
          <a:endParaRPr lang="en-US"/>
        </a:p>
      </dgm:t>
    </dgm:pt>
    <dgm:pt modelId="{90CFBC19-9BEB-9A42-B2B4-F756848B0F6B}" type="sibTrans" cxnId="{C6DF4C13-179D-594A-AA2F-F96AC0F96833}">
      <dgm:prSet/>
      <dgm:spPr/>
      <dgm:t>
        <a:bodyPr/>
        <a:lstStyle/>
        <a:p>
          <a:endParaRPr lang="en-US"/>
        </a:p>
      </dgm:t>
    </dgm:pt>
    <dgm:pt modelId="{78DF6BE9-8DE2-CD4D-B2DA-ACC7A23CCB5F}">
      <dgm:prSet custT="1"/>
      <dgm:spPr/>
      <dgm:t>
        <a:bodyPr/>
        <a:lstStyle/>
        <a:p>
          <a:r>
            <a:rPr lang="en-US" sz="1200" b="0" i="0" dirty="0">
              <a:latin typeface="Chalkboard SE" panose="03050602040202020205" pitchFamily="66" charset="77"/>
            </a:rPr>
            <a:t>Separate model trained for each borough</a:t>
          </a:r>
          <a:endParaRPr lang="en-US" sz="1200" dirty="0">
            <a:latin typeface="Chalkboard SE" panose="03050602040202020205" pitchFamily="66" charset="77"/>
          </a:endParaRPr>
        </a:p>
      </dgm:t>
    </dgm:pt>
    <dgm:pt modelId="{5E786D93-32EA-E54A-848F-F7F3D4A3EB74}" type="parTrans" cxnId="{24E0F145-8942-C348-AC53-D0D7C68CB31B}">
      <dgm:prSet/>
      <dgm:spPr/>
      <dgm:t>
        <a:bodyPr/>
        <a:lstStyle/>
        <a:p>
          <a:endParaRPr lang="en-US"/>
        </a:p>
      </dgm:t>
    </dgm:pt>
    <dgm:pt modelId="{B9EB5657-373E-294A-BB63-D5F734C4D819}" type="sibTrans" cxnId="{24E0F145-8942-C348-AC53-D0D7C68CB31B}">
      <dgm:prSet/>
      <dgm:spPr/>
      <dgm:t>
        <a:bodyPr/>
        <a:lstStyle/>
        <a:p>
          <a:endParaRPr lang="en-US"/>
        </a:p>
      </dgm:t>
    </dgm:pt>
    <dgm:pt modelId="{65E7C08A-D8E4-1F41-BDF6-2933261292FB}">
      <dgm:prSet custT="1"/>
      <dgm:spPr/>
      <dgm:t>
        <a:bodyPr/>
        <a:lstStyle/>
        <a:p>
          <a:r>
            <a:rPr lang="en-US" sz="1200" b="0" i="0" dirty="0">
              <a:latin typeface="Chalkboard SE" panose="03050602040202020205" pitchFamily="66" charset="77"/>
            </a:rPr>
            <a:t>Captures </a:t>
          </a:r>
          <a:r>
            <a:rPr lang="en-US" sz="1200" b="1" i="0" dirty="0">
              <a:latin typeface="Chalkboard SE" panose="03050602040202020205" pitchFamily="66" charset="77"/>
            </a:rPr>
            <a:t>local patterns &amp; variability</a:t>
          </a:r>
          <a:endParaRPr lang="en-US" sz="1200" dirty="0">
            <a:latin typeface="Chalkboard SE" panose="03050602040202020205" pitchFamily="66" charset="77"/>
          </a:endParaRPr>
        </a:p>
      </dgm:t>
    </dgm:pt>
    <dgm:pt modelId="{F8A527EE-DB36-1A47-B8D4-00589D18FCE2}" type="parTrans" cxnId="{DA8C39D7-2F77-CF4E-9A70-ACE12831BC16}">
      <dgm:prSet/>
      <dgm:spPr/>
      <dgm:t>
        <a:bodyPr/>
        <a:lstStyle/>
        <a:p>
          <a:endParaRPr lang="en-US"/>
        </a:p>
      </dgm:t>
    </dgm:pt>
    <dgm:pt modelId="{7A4A3505-EB67-F24D-9281-66A1E9E9FCF6}" type="sibTrans" cxnId="{DA8C39D7-2F77-CF4E-9A70-ACE12831BC16}">
      <dgm:prSet/>
      <dgm:spPr/>
      <dgm:t>
        <a:bodyPr/>
        <a:lstStyle/>
        <a:p>
          <a:endParaRPr lang="en-US"/>
        </a:p>
      </dgm:t>
    </dgm:pt>
    <dgm:pt modelId="{A3B9D5F9-D30A-B447-83B8-058DA53BA59E}">
      <dgm:prSet custT="1"/>
      <dgm:spPr/>
      <dgm:t>
        <a:bodyPr/>
        <a:lstStyle/>
        <a:p>
          <a:r>
            <a:rPr lang="en-US" sz="1200" b="0" i="0" dirty="0">
              <a:latin typeface="Chalkboard SE" panose="03050602040202020205" pitchFamily="66" charset="77"/>
            </a:rPr>
            <a:t>Models tested: Linear Regression, Prophet, XGBoost</a:t>
          </a:r>
          <a:endParaRPr lang="en-US" sz="1200" dirty="0">
            <a:latin typeface="Chalkboard SE" panose="03050602040202020205" pitchFamily="66" charset="77"/>
          </a:endParaRPr>
        </a:p>
      </dgm:t>
    </dgm:pt>
    <dgm:pt modelId="{1F50BD90-3F84-3A45-B075-2BECC1E157AA}" type="parTrans" cxnId="{FA3F7572-5106-C944-9379-820B0F983032}">
      <dgm:prSet/>
      <dgm:spPr/>
      <dgm:t>
        <a:bodyPr/>
        <a:lstStyle/>
        <a:p>
          <a:endParaRPr lang="en-US"/>
        </a:p>
      </dgm:t>
    </dgm:pt>
    <dgm:pt modelId="{67E4FCD0-918E-AA44-9F91-895BF548A7EB}" type="sibTrans" cxnId="{FA3F7572-5106-C944-9379-820B0F983032}">
      <dgm:prSet/>
      <dgm:spPr/>
      <dgm:t>
        <a:bodyPr/>
        <a:lstStyle/>
        <a:p>
          <a:endParaRPr lang="en-US"/>
        </a:p>
      </dgm:t>
    </dgm:pt>
    <dgm:pt modelId="{1FD93BA7-450D-5340-B0CF-63BD2A6CEAEF}">
      <dgm:prSet custT="1"/>
      <dgm:spPr/>
      <dgm:t>
        <a:bodyPr/>
        <a:lstStyle/>
        <a:p>
          <a:r>
            <a:rPr lang="en-US" sz="1200" b="1" i="0" dirty="0">
              <a:latin typeface="Chalkboard SE" panose="03050602040202020205" pitchFamily="66" charset="77"/>
            </a:rPr>
            <a:t>Final selection:</a:t>
          </a:r>
          <a:r>
            <a:rPr lang="en-US" sz="1200" b="0" i="0" dirty="0">
              <a:latin typeface="Chalkboard SE" panose="03050602040202020205" pitchFamily="66" charset="77"/>
            </a:rPr>
            <a:t> XGBoost for each borough (best accuracy)</a:t>
          </a:r>
          <a:endParaRPr lang="en-US" sz="1200" dirty="0">
            <a:latin typeface="Chalkboard SE" panose="03050602040202020205" pitchFamily="66" charset="77"/>
          </a:endParaRPr>
        </a:p>
      </dgm:t>
    </dgm:pt>
    <dgm:pt modelId="{B5ACC55C-EC44-C646-A107-F67D2A34F56D}" type="parTrans" cxnId="{8F5BC5C9-3BCB-484E-9FD0-99EFF939FE34}">
      <dgm:prSet/>
      <dgm:spPr/>
      <dgm:t>
        <a:bodyPr/>
        <a:lstStyle/>
        <a:p>
          <a:endParaRPr lang="en-US"/>
        </a:p>
      </dgm:t>
    </dgm:pt>
    <dgm:pt modelId="{4F70B55A-2882-3441-B842-41C628F6B08E}" type="sibTrans" cxnId="{8F5BC5C9-3BCB-484E-9FD0-99EFF939FE34}">
      <dgm:prSet/>
      <dgm:spPr/>
      <dgm:t>
        <a:bodyPr/>
        <a:lstStyle/>
        <a:p>
          <a:endParaRPr lang="en-US"/>
        </a:p>
      </dgm:t>
    </dgm:pt>
    <dgm:pt modelId="{080C1124-BBAD-7048-A4BF-BD5E3DE46BA7}" type="pres">
      <dgm:prSet presAssocID="{F961D8B5-F01F-AE44-AEFE-5F8DF51C4E17}" presName="Name0" presStyleCnt="0">
        <dgm:presLayoutVars>
          <dgm:dir/>
          <dgm:animLvl val="lvl"/>
          <dgm:resizeHandles val="exact"/>
        </dgm:presLayoutVars>
      </dgm:prSet>
      <dgm:spPr/>
    </dgm:pt>
    <dgm:pt modelId="{D610FB4F-1EAB-EB4B-A37C-BC82BE14001F}" type="pres">
      <dgm:prSet presAssocID="{371F938D-FD14-1A42-8B7E-BC3D8F583454}" presName="composite" presStyleCnt="0"/>
      <dgm:spPr/>
    </dgm:pt>
    <dgm:pt modelId="{D9F57FC3-829E-F34E-97D4-5108B66D895F}" type="pres">
      <dgm:prSet presAssocID="{371F938D-FD14-1A42-8B7E-BC3D8F583454}" presName="parTx" presStyleLbl="alignNode1" presStyleIdx="0" presStyleCnt="1" custScaleX="100000" custScaleY="107707" custLinFactNeighborX="-209">
        <dgm:presLayoutVars>
          <dgm:chMax val="0"/>
          <dgm:chPref val="0"/>
          <dgm:bulletEnabled val="1"/>
        </dgm:presLayoutVars>
      </dgm:prSet>
      <dgm:spPr/>
    </dgm:pt>
    <dgm:pt modelId="{5DA5E8C5-99CA-7847-BA10-B97234F93371}" type="pres">
      <dgm:prSet presAssocID="{371F938D-FD14-1A42-8B7E-BC3D8F583454}" presName="desTx" presStyleLbl="alignAccFollowNode1" presStyleIdx="0" presStyleCnt="1" custScaleY="95695">
        <dgm:presLayoutVars>
          <dgm:bulletEnabled val="1"/>
        </dgm:presLayoutVars>
      </dgm:prSet>
      <dgm:spPr/>
    </dgm:pt>
  </dgm:ptLst>
  <dgm:cxnLst>
    <dgm:cxn modelId="{C6DF4C13-179D-594A-AA2F-F96AC0F96833}" srcId="{F961D8B5-F01F-AE44-AEFE-5F8DF51C4E17}" destId="{371F938D-FD14-1A42-8B7E-BC3D8F583454}" srcOrd="0" destOrd="0" parTransId="{73409898-E429-8A44-9506-0BC942195A2D}" sibTransId="{90CFBC19-9BEB-9A42-B2B4-F756848B0F6B}"/>
    <dgm:cxn modelId="{D830153D-B4FF-B244-8B50-BDD4C754A840}" type="presOf" srcId="{A3B9D5F9-D30A-B447-83B8-058DA53BA59E}" destId="{5DA5E8C5-99CA-7847-BA10-B97234F93371}" srcOrd="0" destOrd="2" presId="urn:microsoft.com/office/officeart/2005/8/layout/hList1"/>
    <dgm:cxn modelId="{24E0F145-8942-C348-AC53-D0D7C68CB31B}" srcId="{371F938D-FD14-1A42-8B7E-BC3D8F583454}" destId="{78DF6BE9-8DE2-CD4D-B2DA-ACC7A23CCB5F}" srcOrd="0" destOrd="0" parTransId="{5E786D93-32EA-E54A-848F-F7F3D4A3EB74}" sibTransId="{B9EB5657-373E-294A-BB63-D5F734C4D819}"/>
    <dgm:cxn modelId="{74862C59-2F43-5347-85E2-812F4F06F6B2}" type="presOf" srcId="{F961D8B5-F01F-AE44-AEFE-5F8DF51C4E17}" destId="{080C1124-BBAD-7048-A4BF-BD5E3DE46BA7}" srcOrd="0" destOrd="0" presId="urn:microsoft.com/office/officeart/2005/8/layout/hList1"/>
    <dgm:cxn modelId="{BBD5BE69-5320-724A-9F03-36723B8D1EF1}" type="presOf" srcId="{371F938D-FD14-1A42-8B7E-BC3D8F583454}" destId="{D9F57FC3-829E-F34E-97D4-5108B66D895F}" srcOrd="0" destOrd="0" presId="urn:microsoft.com/office/officeart/2005/8/layout/hList1"/>
    <dgm:cxn modelId="{FA3F7572-5106-C944-9379-820B0F983032}" srcId="{371F938D-FD14-1A42-8B7E-BC3D8F583454}" destId="{A3B9D5F9-D30A-B447-83B8-058DA53BA59E}" srcOrd="2" destOrd="0" parTransId="{1F50BD90-3F84-3A45-B075-2BECC1E157AA}" sibTransId="{67E4FCD0-918E-AA44-9F91-895BF548A7EB}"/>
    <dgm:cxn modelId="{3860BE98-63DB-FC4A-A773-5BD221F3377E}" type="presOf" srcId="{65E7C08A-D8E4-1F41-BDF6-2933261292FB}" destId="{5DA5E8C5-99CA-7847-BA10-B97234F93371}" srcOrd="0" destOrd="1" presId="urn:microsoft.com/office/officeart/2005/8/layout/hList1"/>
    <dgm:cxn modelId="{9D61249F-1F8A-624A-9ED5-F740C691E8A0}" type="presOf" srcId="{78DF6BE9-8DE2-CD4D-B2DA-ACC7A23CCB5F}" destId="{5DA5E8C5-99CA-7847-BA10-B97234F93371}" srcOrd="0" destOrd="0" presId="urn:microsoft.com/office/officeart/2005/8/layout/hList1"/>
    <dgm:cxn modelId="{8F5BC5C9-3BCB-484E-9FD0-99EFF939FE34}" srcId="{371F938D-FD14-1A42-8B7E-BC3D8F583454}" destId="{1FD93BA7-450D-5340-B0CF-63BD2A6CEAEF}" srcOrd="3" destOrd="0" parTransId="{B5ACC55C-EC44-C646-A107-F67D2A34F56D}" sibTransId="{4F70B55A-2882-3441-B842-41C628F6B08E}"/>
    <dgm:cxn modelId="{DA8C39D7-2F77-CF4E-9A70-ACE12831BC16}" srcId="{371F938D-FD14-1A42-8B7E-BC3D8F583454}" destId="{65E7C08A-D8E4-1F41-BDF6-2933261292FB}" srcOrd="1" destOrd="0" parTransId="{F8A527EE-DB36-1A47-B8D4-00589D18FCE2}" sibTransId="{7A4A3505-EB67-F24D-9281-66A1E9E9FCF6}"/>
    <dgm:cxn modelId="{70DCD2E5-C292-3948-9704-BEDC73C8E756}" type="presOf" srcId="{1FD93BA7-450D-5340-B0CF-63BD2A6CEAEF}" destId="{5DA5E8C5-99CA-7847-BA10-B97234F93371}" srcOrd="0" destOrd="3" presId="urn:microsoft.com/office/officeart/2005/8/layout/hList1"/>
    <dgm:cxn modelId="{28C38251-3C53-3645-8C42-C3762B6D1F48}" type="presParOf" srcId="{080C1124-BBAD-7048-A4BF-BD5E3DE46BA7}" destId="{D610FB4F-1EAB-EB4B-A37C-BC82BE14001F}" srcOrd="0" destOrd="0" presId="urn:microsoft.com/office/officeart/2005/8/layout/hList1"/>
    <dgm:cxn modelId="{47136969-7B4B-3040-8BBB-67E56856C197}" type="presParOf" srcId="{D610FB4F-1EAB-EB4B-A37C-BC82BE14001F}" destId="{D9F57FC3-829E-F34E-97D4-5108B66D895F}" srcOrd="0" destOrd="0" presId="urn:microsoft.com/office/officeart/2005/8/layout/hList1"/>
    <dgm:cxn modelId="{0411BCD2-0445-7347-A12A-4C3D6B70AD08}" type="presParOf" srcId="{D610FB4F-1EAB-EB4B-A37C-BC82BE14001F}" destId="{5DA5E8C5-99CA-7847-BA10-B97234F9337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EDB04-181A-1041-BF0A-1D778D998026}">
      <dsp:nvSpPr>
        <dsp:cNvPr id="0" name=""/>
        <dsp:cNvSpPr/>
      </dsp:nvSpPr>
      <dsp:spPr>
        <a:xfrm>
          <a:off x="611795" y="499452"/>
          <a:ext cx="2491834" cy="866080"/>
        </a:xfrm>
        <a:prstGeom prst="roundRect">
          <a:avLst>
            <a:gd name="adj" fmla="val 10000"/>
          </a:avLst>
        </a:prstGeom>
        <a:noFill/>
        <a:ln w="3175" cap="rnd" cmpd="sng" algn="ctr">
          <a:solidFill>
            <a:srgbClr val="0070C0"/>
          </a:solidFill>
          <a:prstDash val="solid"/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Chalkboard SE" panose="03050602040202020205" pitchFamily="66" charset="77"/>
            </a:rPr>
            <a:t>Compare </a:t>
          </a:r>
          <a:r>
            <a:rPr lang="en-US" sz="1800" b="1" i="0" kern="1200" dirty="0">
              <a:latin typeface="Chalkboard SE" panose="03050602040202020205" pitchFamily="66" charset="77"/>
            </a:rPr>
            <a:t>two modeling strategies:</a:t>
          </a:r>
          <a:endParaRPr lang="en-US" sz="1800" kern="1200" dirty="0">
            <a:latin typeface="Chalkboard SE" panose="03050602040202020205" pitchFamily="66" charset="77"/>
          </a:endParaRPr>
        </a:p>
      </dsp:txBody>
      <dsp:txXfrm>
        <a:off x="637162" y="524819"/>
        <a:ext cx="2441100" cy="815346"/>
      </dsp:txXfrm>
    </dsp:sp>
    <dsp:sp modelId="{98BCC845-D5C9-AC47-BA34-D8E58D6A9679}">
      <dsp:nvSpPr>
        <dsp:cNvPr id="0" name=""/>
        <dsp:cNvSpPr/>
      </dsp:nvSpPr>
      <dsp:spPr>
        <a:xfrm rot="19457599">
          <a:off x="3023429" y="641699"/>
          <a:ext cx="853265" cy="83590"/>
        </a:xfrm>
        <a:custGeom>
          <a:avLst/>
          <a:gdLst/>
          <a:ahLst/>
          <a:cxnLst/>
          <a:rect l="0" t="0" r="0" b="0"/>
          <a:pathLst>
            <a:path>
              <a:moveTo>
                <a:pt x="0" y="41795"/>
              </a:moveTo>
              <a:lnTo>
                <a:pt x="853265" y="41795"/>
              </a:lnTo>
            </a:path>
          </a:pathLst>
        </a:custGeom>
        <a:noFill/>
        <a:ln w="1270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428730" y="662163"/>
        <a:ext cx="42663" cy="42663"/>
      </dsp:txXfrm>
    </dsp:sp>
    <dsp:sp modelId="{F75144F7-823A-6243-94E5-5C8B1DE91E3D}">
      <dsp:nvSpPr>
        <dsp:cNvPr id="0" name=""/>
        <dsp:cNvSpPr/>
      </dsp:nvSpPr>
      <dsp:spPr>
        <a:xfrm>
          <a:off x="3796494" y="1456"/>
          <a:ext cx="2827371" cy="866080"/>
        </a:xfrm>
        <a:prstGeom prst="roundRect">
          <a:avLst>
            <a:gd name="adj" fmla="val 10000"/>
          </a:avLst>
        </a:prstGeom>
        <a:noFill/>
        <a:ln w="3175" cap="rnd" cmpd="sng" algn="ctr">
          <a:solidFill>
            <a:srgbClr val="0070C0"/>
          </a:solidFill>
          <a:prstDash val="solid"/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Chalkboard SE" panose="03050602040202020205" pitchFamily="66" charset="77"/>
            </a:rPr>
            <a:t>Citywide model (XGBoost &amp; Linear Regression)</a:t>
          </a:r>
          <a:endParaRPr lang="en-US" sz="1800" kern="1200" dirty="0">
            <a:latin typeface="Chalkboard SE" panose="03050602040202020205" pitchFamily="66" charset="77"/>
          </a:endParaRPr>
        </a:p>
      </dsp:txBody>
      <dsp:txXfrm>
        <a:off x="3821861" y="26823"/>
        <a:ext cx="2776637" cy="815346"/>
      </dsp:txXfrm>
    </dsp:sp>
    <dsp:sp modelId="{1A808AC7-A28F-F740-8EBC-1B79187F95D7}">
      <dsp:nvSpPr>
        <dsp:cNvPr id="0" name=""/>
        <dsp:cNvSpPr/>
      </dsp:nvSpPr>
      <dsp:spPr>
        <a:xfrm rot="2142401">
          <a:off x="3023429" y="1139696"/>
          <a:ext cx="853265" cy="83590"/>
        </a:xfrm>
        <a:custGeom>
          <a:avLst/>
          <a:gdLst/>
          <a:ahLst/>
          <a:cxnLst/>
          <a:rect l="0" t="0" r="0" b="0"/>
          <a:pathLst>
            <a:path>
              <a:moveTo>
                <a:pt x="0" y="41795"/>
              </a:moveTo>
              <a:lnTo>
                <a:pt x="853265" y="41795"/>
              </a:lnTo>
            </a:path>
          </a:pathLst>
        </a:custGeom>
        <a:noFill/>
        <a:ln w="12700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428730" y="1160159"/>
        <a:ext cx="42663" cy="42663"/>
      </dsp:txXfrm>
    </dsp:sp>
    <dsp:sp modelId="{3ABAB017-EC2D-C748-ADD4-C4F3387EADB6}">
      <dsp:nvSpPr>
        <dsp:cNvPr id="0" name=""/>
        <dsp:cNvSpPr/>
      </dsp:nvSpPr>
      <dsp:spPr>
        <a:xfrm>
          <a:off x="3796494" y="997449"/>
          <a:ext cx="2838111" cy="866080"/>
        </a:xfrm>
        <a:prstGeom prst="roundRect">
          <a:avLst>
            <a:gd name="adj" fmla="val 10000"/>
          </a:avLst>
        </a:prstGeom>
        <a:noFill/>
        <a:ln w="3175" cap="rnd" cmpd="sng" algn="ctr">
          <a:solidFill>
            <a:srgbClr val="0070C0"/>
          </a:solidFill>
          <a:prstDash val="solid"/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Chalkboard SE" panose="03050602040202020205" pitchFamily="66" charset="77"/>
            </a:rPr>
            <a:t>Borough-wise models (XGBoost &amp; Prophet)</a:t>
          </a:r>
          <a:endParaRPr lang="en-US" sz="1800" kern="1200" dirty="0">
            <a:latin typeface="Chalkboard SE" panose="03050602040202020205" pitchFamily="66" charset="77"/>
          </a:endParaRPr>
        </a:p>
      </dsp:txBody>
      <dsp:txXfrm>
        <a:off x="3821861" y="1022816"/>
        <a:ext cx="2787377" cy="8153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616A4-A36C-9D47-8BAF-0A5E90274545}">
      <dsp:nvSpPr>
        <dsp:cNvPr id="0" name=""/>
        <dsp:cNvSpPr/>
      </dsp:nvSpPr>
      <dsp:spPr>
        <a:xfrm rot="5400000">
          <a:off x="5298491" y="-2373876"/>
          <a:ext cx="803835" cy="5719467"/>
        </a:xfrm>
        <a:prstGeom prst="round2SameRect">
          <a:avLst/>
        </a:prstGeom>
        <a:noFill/>
        <a:ln w="19050" cap="rnd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i="0" kern="1200" dirty="0">
              <a:solidFill>
                <a:srgbClr val="009193"/>
              </a:solidFill>
              <a:latin typeface="Chalkboard SE" panose="03050602040202020205" pitchFamily="66" charset="77"/>
            </a:rPr>
            <a:t> ~7 months (July 2024 -</a:t>
          </a:r>
          <a:r>
            <a:rPr lang="en-US" sz="1400" b="1" kern="1200" dirty="0">
              <a:solidFill>
                <a:srgbClr val="009193"/>
              </a:solidFill>
              <a:latin typeface="Chalkboard SE" panose="03050602040202020205" pitchFamily="66" charset="77"/>
            </a:rPr>
            <a:t> </a:t>
          </a:r>
          <a:r>
            <a:rPr lang="en-US" sz="1400" b="1" i="0" kern="1200" dirty="0">
              <a:solidFill>
                <a:srgbClr val="009193"/>
              </a:solidFill>
              <a:latin typeface="Chalkboard SE" panose="03050602040202020205" pitchFamily="66" charset="77"/>
            </a:rPr>
            <a:t>Feb 2025)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009193"/>
              </a:solidFill>
              <a:latin typeface="Chalkboard SE" panose="03050602040202020205" pitchFamily="66" charset="77"/>
            </a:rPr>
            <a:t> Used to fit the model and learn historical patterns. </a:t>
          </a:r>
          <a:endParaRPr lang="en-US" sz="1400" kern="1200" dirty="0">
            <a:solidFill>
              <a:srgbClr val="009193"/>
            </a:solidFill>
            <a:latin typeface="Chalkboard SE" panose="03050602040202020205" pitchFamily="66" charset="77"/>
          </a:endParaRPr>
        </a:p>
      </dsp:txBody>
      <dsp:txXfrm rot="-5400000">
        <a:off x="2840675" y="123180"/>
        <a:ext cx="5680227" cy="725355"/>
      </dsp:txXfrm>
    </dsp:sp>
    <dsp:sp modelId="{B8F2713E-37A3-E44B-AD87-1E7728E51042}">
      <dsp:nvSpPr>
        <dsp:cNvPr id="0" name=""/>
        <dsp:cNvSpPr/>
      </dsp:nvSpPr>
      <dsp:spPr>
        <a:xfrm>
          <a:off x="563347" y="1522"/>
          <a:ext cx="2090504" cy="1004794"/>
        </a:xfrm>
        <a:prstGeom prst="roundRect">
          <a:avLst/>
        </a:prstGeom>
        <a:noFill/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solidFill>
                <a:srgbClr val="009193"/>
              </a:solidFill>
              <a:latin typeface="Chalkboard SE" panose="03050602040202020205" pitchFamily="66" charset="77"/>
            </a:rPr>
            <a:t>Training set :</a:t>
          </a:r>
          <a:endParaRPr lang="en-US" sz="1400" kern="1200" dirty="0">
            <a:solidFill>
              <a:srgbClr val="009193"/>
            </a:solidFill>
            <a:latin typeface="Chalkboard SE" panose="03050602040202020205" pitchFamily="66" charset="77"/>
          </a:endParaRPr>
        </a:p>
      </dsp:txBody>
      <dsp:txXfrm>
        <a:off x="612397" y="50572"/>
        <a:ext cx="1992404" cy="906694"/>
      </dsp:txXfrm>
    </dsp:sp>
    <dsp:sp modelId="{70DA1755-BA1A-9A4E-9EBB-17B0B113D20F}">
      <dsp:nvSpPr>
        <dsp:cNvPr id="0" name=""/>
        <dsp:cNvSpPr/>
      </dsp:nvSpPr>
      <dsp:spPr>
        <a:xfrm rot="5400000">
          <a:off x="5298491" y="-1318841"/>
          <a:ext cx="803835" cy="5719467"/>
        </a:xfrm>
        <a:prstGeom prst="round2SameRect">
          <a:avLst/>
        </a:prstGeom>
        <a:noFill/>
        <a:ln w="19050" cap="rnd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i="0" kern="1200" dirty="0">
              <a:solidFill>
                <a:srgbClr val="009193"/>
              </a:solidFill>
              <a:latin typeface="Chalkboard SE" panose="03050602040202020205" pitchFamily="66" charset="77"/>
            </a:rPr>
            <a:t>~1 month (April 2025)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009193"/>
              </a:solidFill>
              <a:latin typeface="Chalkboard SE" panose="03050602040202020205" pitchFamily="66" charset="77"/>
            </a:rPr>
            <a:t> Final unseen data to evaluate how the model performs on truly new future calls.</a:t>
          </a:r>
          <a:endParaRPr lang="en-US" sz="1400" kern="1200" dirty="0">
            <a:solidFill>
              <a:srgbClr val="009193"/>
            </a:solidFill>
            <a:latin typeface="Chalkboard SE" panose="03050602040202020205" pitchFamily="66" charset="77"/>
          </a:endParaRPr>
        </a:p>
      </dsp:txBody>
      <dsp:txXfrm rot="-5400000">
        <a:off x="2840675" y="1178215"/>
        <a:ext cx="5680227" cy="725355"/>
      </dsp:txXfrm>
    </dsp:sp>
    <dsp:sp modelId="{CD1BE3E6-DA25-8149-A6A2-CAC580DCFAEC}">
      <dsp:nvSpPr>
        <dsp:cNvPr id="0" name=""/>
        <dsp:cNvSpPr/>
      </dsp:nvSpPr>
      <dsp:spPr>
        <a:xfrm>
          <a:off x="563347" y="1056557"/>
          <a:ext cx="2090504" cy="1004794"/>
        </a:xfrm>
        <a:prstGeom prst="roundRect">
          <a:avLst/>
        </a:prstGeom>
        <a:noFill/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solidFill>
                <a:srgbClr val="009193"/>
              </a:solidFill>
              <a:latin typeface="Chalkboard SE" panose="03050602040202020205" pitchFamily="66" charset="77"/>
            </a:rPr>
            <a:t>Test set :</a:t>
          </a:r>
          <a:endParaRPr lang="en-US" sz="1400" kern="1200" dirty="0">
            <a:solidFill>
              <a:srgbClr val="009193"/>
            </a:solidFill>
            <a:latin typeface="Chalkboard SE" panose="03050602040202020205" pitchFamily="66" charset="77"/>
          </a:endParaRPr>
        </a:p>
      </dsp:txBody>
      <dsp:txXfrm>
        <a:off x="612397" y="1105607"/>
        <a:ext cx="1992404" cy="906694"/>
      </dsp:txXfrm>
    </dsp:sp>
    <dsp:sp modelId="{EC6BB3D8-8DED-D945-9567-CDA9C618C86C}">
      <dsp:nvSpPr>
        <dsp:cNvPr id="0" name=""/>
        <dsp:cNvSpPr/>
      </dsp:nvSpPr>
      <dsp:spPr>
        <a:xfrm rot="5400000">
          <a:off x="5298491" y="-263806"/>
          <a:ext cx="803835" cy="5719467"/>
        </a:xfrm>
        <a:prstGeom prst="round2SameRect">
          <a:avLst/>
        </a:prstGeom>
        <a:noFill/>
        <a:ln w="19050" cap="rnd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i="0" kern="1200" dirty="0">
              <a:solidFill>
                <a:srgbClr val="009193"/>
              </a:solidFill>
              <a:latin typeface="Chalkboard SE" panose="03050602040202020205" pitchFamily="66" charset="77"/>
            </a:rPr>
            <a:t> ~2 months ( Feb/March 2025)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009193"/>
              </a:solidFill>
              <a:latin typeface="Chalkboard SE" panose="03050602040202020205" pitchFamily="66" charset="77"/>
            </a:rPr>
            <a:t>Held out for hyperparameter tuning and model selection. </a:t>
          </a:r>
          <a:endParaRPr lang="en-US" sz="1400" kern="1200" dirty="0">
            <a:solidFill>
              <a:srgbClr val="009193"/>
            </a:solidFill>
            <a:latin typeface="Chalkboard SE" panose="03050602040202020205" pitchFamily="66" charset="77"/>
          </a:endParaRPr>
        </a:p>
      </dsp:txBody>
      <dsp:txXfrm rot="-5400000">
        <a:off x="2840675" y="2233250"/>
        <a:ext cx="5680227" cy="725355"/>
      </dsp:txXfrm>
    </dsp:sp>
    <dsp:sp modelId="{E4A17F26-B3EB-F945-81D0-580D5549D617}">
      <dsp:nvSpPr>
        <dsp:cNvPr id="0" name=""/>
        <dsp:cNvSpPr/>
      </dsp:nvSpPr>
      <dsp:spPr>
        <a:xfrm>
          <a:off x="563347" y="2111591"/>
          <a:ext cx="2090504" cy="1004794"/>
        </a:xfrm>
        <a:prstGeom prst="roundRect">
          <a:avLst/>
        </a:prstGeom>
        <a:noFill/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solidFill>
                <a:srgbClr val="009193"/>
              </a:solidFill>
              <a:latin typeface="Chalkboard SE" panose="03050602040202020205" pitchFamily="66" charset="77"/>
            </a:rPr>
            <a:t>Validation set :</a:t>
          </a:r>
          <a:endParaRPr lang="en-US" sz="1400" kern="1200" dirty="0">
            <a:solidFill>
              <a:srgbClr val="009193"/>
            </a:solidFill>
            <a:latin typeface="Chalkboard SE" panose="03050602040202020205" pitchFamily="66" charset="77"/>
          </a:endParaRPr>
        </a:p>
      </dsp:txBody>
      <dsp:txXfrm>
        <a:off x="612397" y="2160641"/>
        <a:ext cx="1992404" cy="906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F6BDE-1C10-154D-837D-0D74B054CBC4}">
      <dsp:nvSpPr>
        <dsp:cNvPr id="0" name=""/>
        <dsp:cNvSpPr/>
      </dsp:nvSpPr>
      <dsp:spPr>
        <a:xfrm rot="5400000">
          <a:off x="1542912" y="1254627"/>
          <a:ext cx="644699" cy="1072766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0C47D-105C-394E-958D-4146175918BA}">
      <dsp:nvSpPr>
        <dsp:cNvPr id="0" name=""/>
        <dsp:cNvSpPr/>
      </dsp:nvSpPr>
      <dsp:spPr>
        <a:xfrm>
          <a:off x="1435295" y="1575153"/>
          <a:ext cx="968499" cy="848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3">
                  <a:lumMod val="75000"/>
                </a:schemeClr>
              </a:solidFill>
            </a:rPr>
            <a:t>Data Ingestion</a:t>
          </a:r>
        </a:p>
      </dsp:txBody>
      <dsp:txXfrm>
        <a:off x="1435295" y="1575153"/>
        <a:ext cx="968499" cy="848946"/>
      </dsp:txXfrm>
    </dsp:sp>
    <dsp:sp modelId="{18C71E86-124E-0A46-9454-3FCA6C8471EF}">
      <dsp:nvSpPr>
        <dsp:cNvPr id="0" name=""/>
        <dsp:cNvSpPr/>
      </dsp:nvSpPr>
      <dsp:spPr>
        <a:xfrm>
          <a:off x="2221059" y="1175649"/>
          <a:ext cx="182735" cy="18273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B22EC-AA4D-AC40-9F7F-5AB30189E833}">
      <dsp:nvSpPr>
        <dsp:cNvPr id="0" name=""/>
        <dsp:cNvSpPr/>
      </dsp:nvSpPr>
      <dsp:spPr>
        <a:xfrm rot="5400000">
          <a:off x="2728544" y="961242"/>
          <a:ext cx="644699" cy="1072766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EF8C0-1754-3F4C-AB12-7720E96BBAA7}">
      <dsp:nvSpPr>
        <dsp:cNvPr id="0" name=""/>
        <dsp:cNvSpPr/>
      </dsp:nvSpPr>
      <dsp:spPr>
        <a:xfrm>
          <a:off x="2620928" y="1281768"/>
          <a:ext cx="968499" cy="848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3">
                  <a:lumMod val="75000"/>
                </a:schemeClr>
              </a:solidFill>
            </a:rPr>
            <a:t>Feature</a:t>
          </a:r>
          <a:r>
            <a:rPr lang="en-US" sz="1000" kern="1200" dirty="0"/>
            <a:t> </a:t>
          </a:r>
          <a:r>
            <a:rPr lang="en-US" sz="1000" kern="1200" dirty="0">
              <a:solidFill>
                <a:schemeClr val="accent3">
                  <a:lumMod val="75000"/>
                </a:schemeClr>
              </a:solidFill>
            </a:rPr>
            <a:t>Extraction</a:t>
          </a:r>
        </a:p>
      </dsp:txBody>
      <dsp:txXfrm>
        <a:off x="2620928" y="1281768"/>
        <a:ext cx="968499" cy="848946"/>
      </dsp:txXfrm>
    </dsp:sp>
    <dsp:sp modelId="{902C7F79-62B9-324D-88AB-20837B2D55D9}">
      <dsp:nvSpPr>
        <dsp:cNvPr id="0" name=""/>
        <dsp:cNvSpPr/>
      </dsp:nvSpPr>
      <dsp:spPr>
        <a:xfrm>
          <a:off x="3406691" y="882263"/>
          <a:ext cx="182735" cy="18273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6A9030-7AB0-4249-B5FA-6C2033ADDDCC}">
      <dsp:nvSpPr>
        <dsp:cNvPr id="0" name=""/>
        <dsp:cNvSpPr/>
      </dsp:nvSpPr>
      <dsp:spPr>
        <a:xfrm rot="5400000">
          <a:off x="3914176" y="667856"/>
          <a:ext cx="644699" cy="1072766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E1CCB8-697C-9343-8C90-DF8B15CE7F38}">
      <dsp:nvSpPr>
        <dsp:cNvPr id="0" name=""/>
        <dsp:cNvSpPr/>
      </dsp:nvSpPr>
      <dsp:spPr>
        <a:xfrm>
          <a:off x="3806560" y="988382"/>
          <a:ext cx="968499" cy="848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3">
                  <a:lumMod val="75000"/>
                </a:schemeClr>
              </a:solidFill>
            </a:rPr>
            <a:t>EDA</a:t>
          </a:r>
        </a:p>
      </dsp:txBody>
      <dsp:txXfrm>
        <a:off x="3806560" y="988382"/>
        <a:ext cx="968499" cy="848946"/>
      </dsp:txXfrm>
    </dsp:sp>
    <dsp:sp modelId="{1B1C5948-BA40-0B43-A465-1DFFAEC2F270}">
      <dsp:nvSpPr>
        <dsp:cNvPr id="0" name=""/>
        <dsp:cNvSpPr/>
      </dsp:nvSpPr>
      <dsp:spPr>
        <a:xfrm>
          <a:off x="4592324" y="588877"/>
          <a:ext cx="182735" cy="18273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A6E467-B654-C14D-A77F-AEE4F65C02E9}">
      <dsp:nvSpPr>
        <dsp:cNvPr id="0" name=""/>
        <dsp:cNvSpPr/>
      </dsp:nvSpPr>
      <dsp:spPr>
        <a:xfrm rot="5400000">
          <a:off x="5099809" y="374470"/>
          <a:ext cx="644699" cy="1072766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ED9FAA-AE11-FD48-9D1C-2D316DA80B67}">
      <dsp:nvSpPr>
        <dsp:cNvPr id="0" name=""/>
        <dsp:cNvSpPr/>
      </dsp:nvSpPr>
      <dsp:spPr>
        <a:xfrm>
          <a:off x="4992192" y="694996"/>
          <a:ext cx="968499" cy="848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3">
                  <a:lumMod val="75000"/>
                </a:schemeClr>
              </a:solidFill>
            </a:rPr>
            <a:t>Preprocessing</a:t>
          </a:r>
        </a:p>
      </dsp:txBody>
      <dsp:txXfrm>
        <a:off x="4992192" y="694996"/>
        <a:ext cx="968499" cy="848946"/>
      </dsp:txXfrm>
    </dsp:sp>
    <dsp:sp modelId="{BABAB1A3-1F0F-AB46-B2DD-3471888CD829}">
      <dsp:nvSpPr>
        <dsp:cNvPr id="0" name=""/>
        <dsp:cNvSpPr/>
      </dsp:nvSpPr>
      <dsp:spPr>
        <a:xfrm>
          <a:off x="5777956" y="295492"/>
          <a:ext cx="182735" cy="18273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E9966F-CE86-DA4A-A9BA-D8214D396881}">
      <dsp:nvSpPr>
        <dsp:cNvPr id="0" name=""/>
        <dsp:cNvSpPr/>
      </dsp:nvSpPr>
      <dsp:spPr>
        <a:xfrm rot="5400000">
          <a:off x="6285441" y="81084"/>
          <a:ext cx="644699" cy="1072766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56ABC-6400-8642-A4D4-CED68FEF1FCE}">
      <dsp:nvSpPr>
        <dsp:cNvPr id="0" name=""/>
        <dsp:cNvSpPr/>
      </dsp:nvSpPr>
      <dsp:spPr>
        <a:xfrm>
          <a:off x="6177825" y="401610"/>
          <a:ext cx="968499" cy="848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3">
                  <a:lumMod val="75000"/>
                </a:schemeClr>
              </a:solidFill>
            </a:rPr>
            <a:t>Model training 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accent3">
                  <a:lumMod val="75000"/>
                </a:schemeClr>
              </a:solidFill>
            </a:rPr>
            <a:t>City Wide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accent3">
                  <a:lumMod val="75000"/>
                </a:schemeClr>
              </a:solidFill>
            </a:rPr>
            <a:t>Borough wise</a:t>
          </a:r>
        </a:p>
      </dsp:txBody>
      <dsp:txXfrm>
        <a:off x="6177825" y="401610"/>
        <a:ext cx="968499" cy="848946"/>
      </dsp:txXfrm>
    </dsp:sp>
    <dsp:sp modelId="{6E317609-32C0-8C4B-9476-C05D4D0D527C}">
      <dsp:nvSpPr>
        <dsp:cNvPr id="0" name=""/>
        <dsp:cNvSpPr/>
      </dsp:nvSpPr>
      <dsp:spPr>
        <a:xfrm>
          <a:off x="6963588" y="2106"/>
          <a:ext cx="182735" cy="18273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59570-B51E-F143-847F-D13076B70720}">
      <dsp:nvSpPr>
        <dsp:cNvPr id="0" name=""/>
        <dsp:cNvSpPr/>
      </dsp:nvSpPr>
      <dsp:spPr>
        <a:xfrm rot="5400000">
          <a:off x="7471074" y="-212301"/>
          <a:ext cx="644699" cy="1072766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D5B29-0775-4F41-9D71-83F2D5AB7858}">
      <dsp:nvSpPr>
        <dsp:cNvPr id="0" name=""/>
        <dsp:cNvSpPr/>
      </dsp:nvSpPr>
      <dsp:spPr>
        <a:xfrm>
          <a:off x="7363457" y="108224"/>
          <a:ext cx="968499" cy="848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accent3">
                  <a:lumMod val="75000"/>
                </a:schemeClr>
              </a:solidFill>
            </a:rPr>
            <a:t>Prediction</a:t>
          </a:r>
        </a:p>
      </dsp:txBody>
      <dsp:txXfrm>
        <a:off x="7363457" y="108224"/>
        <a:ext cx="968499" cy="8489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04629-A104-D042-A7CB-0FCCEFD18B2A}">
      <dsp:nvSpPr>
        <dsp:cNvPr id="0" name=""/>
        <dsp:cNvSpPr/>
      </dsp:nvSpPr>
      <dsp:spPr>
        <a:xfrm>
          <a:off x="0" y="16300"/>
          <a:ext cx="3627585" cy="748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Chalkboard SE" panose="03050602040202020205" pitchFamily="66" charset="77"/>
            </a:rPr>
            <a:t>Citywide Model</a:t>
          </a:r>
          <a:endParaRPr lang="en-US" sz="2400" kern="1200" dirty="0">
            <a:latin typeface="Chalkboard SE" panose="03050602040202020205" pitchFamily="66" charset="77"/>
          </a:endParaRPr>
        </a:p>
      </dsp:txBody>
      <dsp:txXfrm>
        <a:off x="0" y="16300"/>
        <a:ext cx="3627585" cy="748800"/>
      </dsp:txXfrm>
    </dsp:sp>
    <dsp:sp modelId="{3CFF1415-857A-C646-BD51-04E1D76B1B4A}">
      <dsp:nvSpPr>
        <dsp:cNvPr id="0" name=""/>
        <dsp:cNvSpPr/>
      </dsp:nvSpPr>
      <dsp:spPr>
        <a:xfrm>
          <a:off x="0" y="759399"/>
          <a:ext cx="3627585" cy="12755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latin typeface="Chalkboard SE" panose="03050602040202020205" pitchFamily="66" charset="77"/>
            </a:rPr>
            <a:t>Aggregated all boroughs together</a:t>
          </a:r>
          <a:endParaRPr lang="en-US" sz="1200" kern="1200" dirty="0">
            <a:latin typeface="Chalkboard SE" panose="03050602040202020205" pitchFamily="66" charset="77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latin typeface="Chalkboard SE" panose="03050602040202020205" pitchFamily="66" charset="77"/>
            </a:rPr>
            <a:t>Served as a baseline to understand overall demand trends</a:t>
          </a:r>
          <a:endParaRPr lang="en-US" sz="1200" kern="1200" dirty="0">
            <a:latin typeface="Chalkboard SE" panose="03050602040202020205" pitchFamily="66" charset="77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latin typeface="Chalkboard SE" panose="03050602040202020205" pitchFamily="66" charset="77"/>
            </a:rPr>
            <a:t>Models tested: Linear Regression, XGBoost</a:t>
          </a:r>
          <a:endParaRPr lang="en-US" sz="1200" kern="1200" dirty="0">
            <a:latin typeface="Chalkboard SE" panose="03050602040202020205" pitchFamily="66" charset="77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dirty="0">
              <a:latin typeface="Chalkboard SE" panose="03050602040202020205" pitchFamily="66" charset="77"/>
            </a:rPr>
            <a:t>Final selection:</a:t>
          </a:r>
          <a:r>
            <a:rPr lang="en-US" sz="1200" b="0" i="0" kern="1200" dirty="0">
              <a:latin typeface="Chalkboard SE" panose="03050602040202020205" pitchFamily="66" charset="77"/>
            </a:rPr>
            <a:t> XGBoost</a:t>
          </a:r>
          <a:endParaRPr lang="en-US" sz="1200" kern="1200" dirty="0">
            <a:latin typeface="Chalkboard SE" panose="03050602040202020205" pitchFamily="66" charset="77"/>
          </a:endParaRPr>
        </a:p>
      </dsp:txBody>
      <dsp:txXfrm>
        <a:off x="0" y="759399"/>
        <a:ext cx="3627585" cy="1275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F57FC3-829E-F34E-97D4-5108B66D895F}">
      <dsp:nvSpPr>
        <dsp:cNvPr id="0" name=""/>
        <dsp:cNvSpPr/>
      </dsp:nvSpPr>
      <dsp:spPr>
        <a:xfrm>
          <a:off x="0" y="44310"/>
          <a:ext cx="3766930" cy="6824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Chalkboard SE" panose="03050602040202020205" pitchFamily="66" charset="77"/>
            </a:rPr>
            <a:t>Borough_wise Model</a:t>
          </a:r>
          <a:endParaRPr lang="en-US" sz="2400" kern="1200" dirty="0">
            <a:latin typeface="Chalkboard SE" panose="03050602040202020205" pitchFamily="66" charset="77"/>
          </a:endParaRPr>
        </a:p>
      </dsp:txBody>
      <dsp:txXfrm>
        <a:off x="0" y="44310"/>
        <a:ext cx="3766930" cy="682431"/>
      </dsp:txXfrm>
    </dsp:sp>
    <dsp:sp modelId="{5DA5E8C5-99CA-7847-BA10-B97234F93371}">
      <dsp:nvSpPr>
        <dsp:cNvPr id="0" name=""/>
        <dsp:cNvSpPr/>
      </dsp:nvSpPr>
      <dsp:spPr>
        <a:xfrm>
          <a:off x="0" y="732180"/>
          <a:ext cx="3766930" cy="132725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latin typeface="Chalkboard SE" panose="03050602040202020205" pitchFamily="66" charset="77"/>
            </a:rPr>
            <a:t>Separate model trained for each borough</a:t>
          </a:r>
          <a:endParaRPr lang="en-US" sz="1200" kern="1200" dirty="0">
            <a:latin typeface="Chalkboard SE" panose="03050602040202020205" pitchFamily="66" charset="77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latin typeface="Chalkboard SE" panose="03050602040202020205" pitchFamily="66" charset="77"/>
            </a:rPr>
            <a:t>Captures </a:t>
          </a:r>
          <a:r>
            <a:rPr lang="en-US" sz="1200" b="1" i="0" kern="1200" dirty="0">
              <a:latin typeface="Chalkboard SE" panose="03050602040202020205" pitchFamily="66" charset="77"/>
            </a:rPr>
            <a:t>local patterns &amp; variability</a:t>
          </a:r>
          <a:endParaRPr lang="en-US" sz="1200" kern="1200" dirty="0">
            <a:latin typeface="Chalkboard SE" panose="03050602040202020205" pitchFamily="66" charset="77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latin typeface="Chalkboard SE" panose="03050602040202020205" pitchFamily="66" charset="77"/>
            </a:rPr>
            <a:t>Models tested: Linear Regression, Prophet, XGBoost</a:t>
          </a:r>
          <a:endParaRPr lang="en-US" sz="1200" kern="1200" dirty="0">
            <a:latin typeface="Chalkboard SE" panose="03050602040202020205" pitchFamily="66" charset="77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dirty="0">
              <a:latin typeface="Chalkboard SE" panose="03050602040202020205" pitchFamily="66" charset="77"/>
            </a:rPr>
            <a:t>Final selection:</a:t>
          </a:r>
          <a:r>
            <a:rPr lang="en-US" sz="1200" b="0" i="0" kern="1200" dirty="0">
              <a:latin typeface="Chalkboard SE" panose="03050602040202020205" pitchFamily="66" charset="77"/>
            </a:rPr>
            <a:t> XGBoost for each borough (best accuracy)</a:t>
          </a:r>
          <a:endParaRPr lang="en-US" sz="1200" kern="1200" dirty="0">
            <a:latin typeface="Chalkboard SE" panose="03050602040202020205" pitchFamily="66" charset="77"/>
          </a:endParaRPr>
        </a:p>
      </dsp:txBody>
      <dsp:txXfrm>
        <a:off x="0" y="732180"/>
        <a:ext cx="3766930" cy="1327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DE7A8-837B-BE47-82D7-0FCCCCC24292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ABEA5-11D6-814C-8714-604E180E1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86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BEA5-11D6-814C-8714-604E180E18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89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305C8-57E8-986B-864B-4D2154ADB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CC7481-7546-B859-24B6-EE1CE45FE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E0B57D-B659-D9DA-4DA4-DFAC06676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06FAA-7239-3270-69B8-9BE3A7096A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770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49E99-CF2C-D095-DF03-2AFF9857A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F900E7-44D7-66F7-2355-15EC083C0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A2A795-F5A7-08D9-1B0B-97910E69C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FAE1E-03D4-E6AB-B476-6E424DB37C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887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6FD71-903D-AC7C-FD17-60B103D87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033C80-1378-F278-8421-7827D68BE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C68D32-8E65-E987-92BB-E29780D26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BF9BF-81AB-4FFC-F90C-79F518E7A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709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8A629-9114-71D2-4414-CC1ACA520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1366E4-A96F-222B-AF80-3A8CFCAB55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860BD3-9B31-4E1E-3B1D-186D67A9A6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6ED8A-4F46-540F-5FC0-D2E61C084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772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145C2-69EF-8AC2-FA96-9F77F2296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181D76-5413-5EB9-4AEA-B1C414590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C1D3E-B713-30C9-2EAA-85061E692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CC0B1-39B8-7AF9-6683-0BC23CAAEB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240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5B2FF-E0FC-365F-5319-5F172FD31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488B7C-3800-64D9-A803-C19B5AA6A2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0F7EF1-695E-10DD-3235-3B2A4707A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E5C99-A6A0-10DB-690C-3073102886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716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74908-3295-464A-E4EA-303E2610D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B964CF-9B4C-6410-8BFD-76CDBF0105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BC7EF4-4041-CFE5-206C-C295FA576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5C242-FB86-D127-E174-F854561EE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835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FBF84-C970-34D5-CD7C-C82420BB2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407AB3-E479-CCF4-F9F6-16D153908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BAEAD-7734-1F52-9340-6A2C50C4F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EF547-47B4-0B76-6BEC-5AF558B934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02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68ED1-CE28-632D-A669-87D068582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EADA77-17A2-5F80-5940-37D5B3B48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A276D-911F-1F00-6AEC-CF7717D46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CE577-38B9-F449-6E68-8B1A6D8F74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652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5FEBF-A629-0C09-C0EA-5C24B1C11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914917-0227-4CA7-3FE2-7613C4088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BFC60-D902-97F6-0967-452ADBC57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7CE92-4917-F106-FA89-CC54FE75F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27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9B570-252C-63AB-5F98-32050BAB1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0706D-5E8A-759B-F6A5-7343F5D23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98BBC-4740-58C1-C0E0-531FB3E5F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7A00A-051E-4612-9336-7B1A37620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435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2CD0E-EDEE-589A-A021-19C597257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2AAD5F-C2D7-9F00-0C96-994593140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B30E90-6F4C-AC44-5AC2-6640734A3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F6836-63E1-FAB2-5EC6-0BFC5E7BA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ABEA5-11D6-814C-8714-604E180E1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108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65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6025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1312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2570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6750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9585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291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010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4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8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3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33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55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8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71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70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41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microsoft.com/office/2007/relationships/hdphoto" Target="../media/hdphoto22.wdp"/><Relationship Id="rId3" Type="http://schemas.openxmlformats.org/officeDocument/2006/relationships/image" Target="../media/image2.jpg"/><Relationship Id="rId7" Type="http://schemas.openxmlformats.org/officeDocument/2006/relationships/diagramData" Target="../diagrams/data2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microsoft.com/office/2007/relationships/diagramDrawing" Target="../diagrams/drawing2.xml"/><Relationship Id="rId5" Type="http://schemas.microsoft.com/office/2007/relationships/hdphoto" Target="../media/hdphoto21.wdp"/><Relationship Id="rId10" Type="http://schemas.openxmlformats.org/officeDocument/2006/relationships/diagramColors" Target="../diagrams/colors2.xml"/><Relationship Id="rId4" Type="http://schemas.openxmlformats.org/officeDocument/2006/relationships/image" Target="../media/image18.png"/><Relationship Id="rId9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diagramData" Target="../diagrams/data5.xml"/><Relationship Id="rId3" Type="http://schemas.openxmlformats.org/officeDocument/2006/relationships/image" Target="../media/image2.jpg"/><Relationship Id="rId21" Type="http://schemas.openxmlformats.org/officeDocument/2006/relationships/diagramColors" Target="../diagrams/colors5.xml"/><Relationship Id="rId7" Type="http://schemas.microsoft.com/office/2007/relationships/hdphoto" Target="../media/hdphoto24.wdp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diagramColors" Target="../diagrams/colors3.xml"/><Relationship Id="rId24" Type="http://schemas.microsoft.com/office/2007/relationships/hdphoto" Target="../media/hdphoto25.wdp"/><Relationship Id="rId5" Type="http://schemas.microsoft.com/office/2007/relationships/hdphoto" Target="../media/hdphoto23.wdp"/><Relationship Id="rId15" Type="http://schemas.openxmlformats.org/officeDocument/2006/relationships/diagramQuickStyle" Target="../diagrams/quickStyle4.xml"/><Relationship Id="rId23" Type="http://schemas.openxmlformats.org/officeDocument/2006/relationships/image" Target="../media/image31.png"/><Relationship Id="rId10" Type="http://schemas.openxmlformats.org/officeDocument/2006/relationships/diagramQuickStyle" Target="../diagrams/quickStyle3.xml"/><Relationship Id="rId19" Type="http://schemas.openxmlformats.org/officeDocument/2006/relationships/diagramLayout" Target="../diagrams/layout5.xml"/><Relationship Id="rId4" Type="http://schemas.openxmlformats.org/officeDocument/2006/relationships/image" Target="../media/image18.png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jpg"/><Relationship Id="rId7" Type="http://schemas.microsoft.com/office/2007/relationships/hdphoto" Target="../media/hdphoto2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23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jpg"/><Relationship Id="rId7" Type="http://schemas.microsoft.com/office/2007/relationships/hdphoto" Target="../media/hdphoto2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23.wdp"/><Relationship Id="rId4" Type="http://schemas.openxmlformats.org/officeDocument/2006/relationships/image" Target="../media/image18.png"/><Relationship Id="rId9" Type="http://schemas.microsoft.com/office/2007/relationships/hdphoto" Target="../media/hdphoto26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jpg"/><Relationship Id="rId7" Type="http://schemas.microsoft.com/office/2007/relationships/hdphoto" Target="../media/hdphoto24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23.wdp"/><Relationship Id="rId4" Type="http://schemas.openxmlformats.org/officeDocument/2006/relationships/image" Target="../media/image18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jpg"/><Relationship Id="rId7" Type="http://schemas.microsoft.com/office/2007/relationships/hdphoto" Target="../media/hdphoto24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23.wdp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jpg"/><Relationship Id="rId7" Type="http://schemas.microsoft.com/office/2007/relationships/hdphoto" Target="../media/hdphoto24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23.wdp"/><Relationship Id="rId4" Type="http://schemas.openxmlformats.org/officeDocument/2006/relationships/image" Target="../media/image18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jpg"/><Relationship Id="rId7" Type="http://schemas.microsoft.com/office/2007/relationships/hdphoto" Target="../media/hdphoto24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23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microsoft.com/office/2007/relationships/hdphoto" Target="../media/hdphoto2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microsoft.com/office/2007/relationships/hdphoto" Target="../media/hdphoto23.wdp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microsoft.com/office/2007/relationships/hdphoto" Target="../media/hdphoto27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microsoft.com/office/2007/relationships/hdphoto" Target="../media/hdphoto24.wdp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6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5.wdp"/><Relationship Id="rId9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8.wdp"/><Relationship Id="rId7" Type="http://schemas.openxmlformats.org/officeDocument/2006/relationships/diagramLayout" Target="../diagrams/layout1.xml"/><Relationship Id="rId12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11" Type="http://schemas.openxmlformats.org/officeDocument/2006/relationships/image" Target="../media/image16.png"/><Relationship Id="rId5" Type="http://schemas.microsoft.com/office/2007/relationships/hdphoto" Target="../media/hdphoto9.wdp"/><Relationship Id="rId10" Type="http://schemas.microsoft.com/office/2007/relationships/diagramDrawing" Target="../diagrams/drawing1.xml"/><Relationship Id="rId4" Type="http://schemas.openxmlformats.org/officeDocument/2006/relationships/image" Target="../media/image15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microsoft.com/office/2007/relationships/hdphoto" Target="../media/hdphoto11.wdp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ta.cityofnewyork.us/resource/76xm-jjuj.json" TargetMode="External"/><Relationship Id="rId5" Type="http://schemas.microsoft.com/office/2007/relationships/hdphoto" Target="../media/hdphoto12.wdp"/><Relationship Id="rId10" Type="http://schemas.microsoft.com/office/2007/relationships/hdphoto" Target="../media/hdphoto7.wdp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microsoft.com/office/2007/relationships/hdphoto" Target="../media/hdphoto15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microsoft.com/office/2007/relationships/hdphoto" Target="../media/hdphoto1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16.wdp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g"/><Relationship Id="rId7" Type="http://schemas.microsoft.com/office/2007/relationships/hdphoto" Target="../media/hdphoto18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7.wdp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microsoft.com/office/2007/relationships/hdphoto" Target="../media/hdphoto19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.jp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0.wdp"/><Relationship Id="rId10" Type="http://schemas.openxmlformats.org/officeDocument/2006/relationships/image" Target="../media/image29.jpeg"/><Relationship Id="rId4" Type="http://schemas.openxmlformats.org/officeDocument/2006/relationships/image" Target="../media/image18.png"/><Relationship Id="rId9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2DA9C3-A9BB-4A02-5667-46C3E82F7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78A474-A923-1C91-A4EA-4F720F5E1D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000"/>
                    </a14:imgEffect>
                    <a14:imgEffect>
                      <a14:colorTemperature colorTemp="7212"/>
                    </a14:imgEffect>
                    <a14:imgEffect>
                      <a14:brightnessContrast bright="3000" contrast="-24000"/>
                    </a14:imgEffect>
                  </a14:imgLayer>
                </a14:imgProps>
              </a:ext>
            </a:extLst>
          </a:blip>
          <a:srcRect l="-1" t="5798" r="-105" b="7478"/>
          <a:stretch/>
        </p:blipFill>
        <p:spPr>
          <a:xfrm>
            <a:off x="6420464" y="0"/>
            <a:ext cx="5771535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505570-595C-3B6D-FFDD-9A344C0B2F4E}"/>
              </a:ext>
            </a:extLst>
          </p:cNvPr>
          <p:cNvSpPr txBox="1"/>
          <p:nvPr/>
        </p:nvSpPr>
        <p:spPr>
          <a:xfrm>
            <a:off x="403066" y="394745"/>
            <a:ext cx="5486456" cy="1200329"/>
          </a:xfrm>
          <a:custGeom>
            <a:avLst/>
            <a:gdLst>
              <a:gd name="connsiteX0" fmla="*/ 0 w 5486456"/>
              <a:gd name="connsiteY0" fmla="*/ 0 h 1200329"/>
              <a:gd name="connsiteX1" fmla="*/ 493781 w 5486456"/>
              <a:gd name="connsiteY1" fmla="*/ 0 h 1200329"/>
              <a:gd name="connsiteX2" fmla="*/ 877833 w 5486456"/>
              <a:gd name="connsiteY2" fmla="*/ 0 h 1200329"/>
              <a:gd name="connsiteX3" fmla="*/ 1536208 w 5486456"/>
              <a:gd name="connsiteY3" fmla="*/ 0 h 1200329"/>
              <a:gd name="connsiteX4" fmla="*/ 2029989 w 5486456"/>
              <a:gd name="connsiteY4" fmla="*/ 0 h 1200329"/>
              <a:gd name="connsiteX5" fmla="*/ 2523770 w 5486456"/>
              <a:gd name="connsiteY5" fmla="*/ 0 h 1200329"/>
              <a:gd name="connsiteX6" fmla="*/ 3182144 w 5486456"/>
              <a:gd name="connsiteY6" fmla="*/ 0 h 1200329"/>
              <a:gd name="connsiteX7" fmla="*/ 3621061 w 5486456"/>
              <a:gd name="connsiteY7" fmla="*/ 0 h 1200329"/>
              <a:gd name="connsiteX8" fmla="*/ 4279436 w 5486456"/>
              <a:gd name="connsiteY8" fmla="*/ 0 h 1200329"/>
              <a:gd name="connsiteX9" fmla="*/ 4937810 w 5486456"/>
              <a:gd name="connsiteY9" fmla="*/ 0 h 1200329"/>
              <a:gd name="connsiteX10" fmla="*/ 5486456 w 5486456"/>
              <a:gd name="connsiteY10" fmla="*/ 0 h 1200329"/>
              <a:gd name="connsiteX11" fmla="*/ 5486456 w 5486456"/>
              <a:gd name="connsiteY11" fmla="*/ 424116 h 1200329"/>
              <a:gd name="connsiteX12" fmla="*/ 5486456 w 5486456"/>
              <a:gd name="connsiteY12" fmla="*/ 836229 h 1200329"/>
              <a:gd name="connsiteX13" fmla="*/ 5486456 w 5486456"/>
              <a:gd name="connsiteY13" fmla="*/ 1200329 h 1200329"/>
              <a:gd name="connsiteX14" fmla="*/ 4937810 w 5486456"/>
              <a:gd name="connsiteY14" fmla="*/ 1200329 h 1200329"/>
              <a:gd name="connsiteX15" fmla="*/ 4498894 w 5486456"/>
              <a:gd name="connsiteY15" fmla="*/ 1200329 h 1200329"/>
              <a:gd name="connsiteX16" fmla="*/ 3950248 w 5486456"/>
              <a:gd name="connsiteY16" fmla="*/ 1200329 h 1200329"/>
              <a:gd name="connsiteX17" fmla="*/ 3291874 w 5486456"/>
              <a:gd name="connsiteY17" fmla="*/ 1200329 h 1200329"/>
              <a:gd name="connsiteX18" fmla="*/ 2743228 w 5486456"/>
              <a:gd name="connsiteY18" fmla="*/ 1200329 h 1200329"/>
              <a:gd name="connsiteX19" fmla="*/ 2359176 w 5486456"/>
              <a:gd name="connsiteY19" fmla="*/ 1200329 h 1200329"/>
              <a:gd name="connsiteX20" fmla="*/ 1920260 w 5486456"/>
              <a:gd name="connsiteY20" fmla="*/ 1200329 h 1200329"/>
              <a:gd name="connsiteX21" fmla="*/ 1261885 w 5486456"/>
              <a:gd name="connsiteY21" fmla="*/ 1200329 h 1200329"/>
              <a:gd name="connsiteX22" fmla="*/ 713239 w 5486456"/>
              <a:gd name="connsiteY22" fmla="*/ 1200329 h 1200329"/>
              <a:gd name="connsiteX23" fmla="*/ 0 w 5486456"/>
              <a:gd name="connsiteY23" fmla="*/ 1200329 h 1200329"/>
              <a:gd name="connsiteX24" fmla="*/ 0 w 5486456"/>
              <a:gd name="connsiteY24" fmla="*/ 800219 h 1200329"/>
              <a:gd name="connsiteX25" fmla="*/ 0 w 5486456"/>
              <a:gd name="connsiteY25" fmla="*/ 436120 h 1200329"/>
              <a:gd name="connsiteX26" fmla="*/ 0 w 5486456"/>
              <a:gd name="connsiteY26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56" h="1200329" extrusionOk="0">
                <a:moveTo>
                  <a:pt x="0" y="0"/>
                </a:moveTo>
                <a:cubicBezTo>
                  <a:pt x="103769" y="-44410"/>
                  <a:pt x="362885" y="41331"/>
                  <a:pt x="493781" y="0"/>
                </a:cubicBezTo>
                <a:cubicBezTo>
                  <a:pt x="624677" y="-41331"/>
                  <a:pt x="716985" y="5013"/>
                  <a:pt x="877833" y="0"/>
                </a:cubicBezTo>
                <a:cubicBezTo>
                  <a:pt x="1038681" y="-5013"/>
                  <a:pt x="1390309" y="36566"/>
                  <a:pt x="1536208" y="0"/>
                </a:cubicBezTo>
                <a:cubicBezTo>
                  <a:pt x="1682107" y="-36566"/>
                  <a:pt x="1886907" y="24143"/>
                  <a:pt x="2029989" y="0"/>
                </a:cubicBezTo>
                <a:cubicBezTo>
                  <a:pt x="2173071" y="-24143"/>
                  <a:pt x="2409641" y="35112"/>
                  <a:pt x="2523770" y="0"/>
                </a:cubicBezTo>
                <a:cubicBezTo>
                  <a:pt x="2637899" y="-35112"/>
                  <a:pt x="2976787" y="29363"/>
                  <a:pt x="3182144" y="0"/>
                </a:cubicBezTo>
                <a:cubicBezTo>
                  <a:pt x="3387501" y="-29363"/>
                  <a:pt x="3445113" y="22644"/>
                  <a:pt x="3621061" y="0"/>
                </a:cubicBezTo>
                <a:cubicBezTo>
                  <a:pt x="3797009" y="-22644"/>
                  <a:pt x="4007093" y="66876"/>
                  <a:pt x="4279436" y="0"/>
                </a:cubicBezTo>
                <a:cubicBezTo>
                  <a:pt x="4551780" y="-66876"/>
                  <a:pt x="4716256" y="8359"/>
                  <a:pt x="4937810" y="0"/>
                </a:cubicBezTo>
                <a:cubicBezTo>
                  <a:pt x="5159364" y="-8359"/>
                  <a:pt x="5266224" y="45734"/>
                  <a:pt x="5486456" y="0"/>
                </a:cubicBezTo>
                <a:cubicBezTo>
                  <a:pt x="5499443" y="198003"/>
                  <a:pt x="5464035" y="334131"/>
                  <a:pt x="5486456" y="424116"/>
                </a:cubicBezTo>
                <a:cubicBezTo>
                  <a:pt x="5508877" y="514101"/>
                  <a:pt x="5443736" y="738045"/>
                  <a:pt x="5486456" y="836229"/>
                </a:cubicBezTo>
                <a:cubicBezTo>
                  <a:pt x="5529176" y="934413"/>
                  <a:pt x="5451171" y="1076920"/>
                  <a:pt x="5486456" y="1200329"/>
                </a:cubicBezTo>
                <a:cubicBezTo>
                  <a:pt x="5259672" y="1206932"/>
                  <a:pt x="5093892" y="1181409"/>
                  <a:pt x="4937810" y="1200329"/>
                </a:cubicBezTo>
                <a:cubicBezTo>
                  <a:pt x="4781728" y="1219249"/>
                  <a:pt x="4710051" y="1194121"/>
                  <a:pt x="4498894" y="1200329"/>
                </a:cubicBezTo>
                <a:cubicBezTo>
                  <a:pt x="4287737" y="1206537"/>
                  <a:pt x="4088764" y="1159047"/>
                  <a:pt x="3950248" y="1200329"/>
                </a:cubicBezTo>
                <a:cubicBezTo>
                  <a:pt x="3811732" y="1241611"/>
                  <a:pt x="3427779" y="1173652"/>
                  <a:pt x="3291874" y="1200329"/>
                </a:cubicBezTo>
                <a:cubicBezTo>
                  <a:pt x="3155969" y="1227006"/>
                  <a:pt x="2968550" y="1136678"/>
                  <a:pt x="2743228" y="1200329"/>
                </a:cubicBezTo>
                <a:cubicBezTo>
                  <a:pt x="2517906" y="1263980"/>
                  <a:pt x="2525218" y="1199194"/>
                  <a:pt x="2359176" y="1200329"/>
                </a:cubicBezTo>
                <a:cubicBezTo>
                  <a:pt x="2193134" y="1201464"/>
                  <a:pt x="2017510" y="1189048"/>
                  <a:pt x="1920260" y="1200329"/>
                </a:cubicBezTo>
                <a:cubicBezTo>
                  <a:pt x="1823010" y="1211610"/>
                  <a:pt x="1539082" y="1151856"/>
                  <a:pt x="1261885" y="1200329"/>
                </a:cubicBezTo>
                <a:cubicBezTo>
                  <a:pt x="984689" y="1248802"/>
                  <a:pt x="943849" y="1135088"/>
                  <a:pt x="713239" y="1200329"/>
                </a:cubicBezTo>
                <a:cubicBezTo>
                  <a:pt x="482629" y="1265570"/>
                  <a:pt x="142861" y="1121853"/>
                  <a:pt x="0" y="1200329"/>
                </a:cubicBezTo>
                <a:cubicBezTo>
                  <a:pt x="-21605" y="1087001"/>
                  <a:pt x="33197" y="934404"/>
                  <a:pt x="0" y="800219"/>
                </a:cubicBezTo>
                <a:cubicBezTo>
                  <a:pt x="-33197" y="666034"/>
                  <a:pt x="24171" y="601396"/>
                  <a:pt x="0" y="436120"/>
                </a:cubicBezTo>
                <a:cubicBezTo>
                  <a:pt x="-24171" y="270844"/>
                  <a:pt x="44855" y="163469"/>
                  <a:pt x="0" y="0"/>
                </a:cubicBezTo>
                <a:close/>
              </a:path>
            </a:pathLst>
          </a:custGeom>
          <a:noFill/>
          <a:ln w="317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600" u="none" strike="noStrike" dirty="0">
                <a:effectLst/>
                <a:latin typeface="Chalkboard SE Light" panose="03050602040202020205" pitchFamily="66" charset="77"/>
              </a:rPr>
              <a:t>Forecasting </a:t>
            </a:r>
            <a:r>
              <a:rPr lang="en-US" sz="3600" u="none" strike="noStrike" dirty="0">
                <a:solidFill>
                  <a:srgbClr val="0070C0"/>
                </a:solidFill>
                <a:effectLst/>
                <a:latin typeface="Chalkboard SE Light" panose="03050602040202020205" pitchFamily="66" charset="77"/>
              </a:rPr>
              <a:t>NYC</a:t>
            </a:r>
            <a:r>
              <a:rPr lang="en-US" sz="3600" u="none" strike="noStrike" dirty="0">
                <a:effectLst/>
                <a:latin typeface="Chalkboard SE Light" panose="03050602040202020205" pitchFamily="66" charset="77"/>
              </a:rPr>
              <a:t> </a:t>
            </a:r>
            <a:r>
              <a:rPr lang="en-US" sz="3600" u="none" strike="noStrike" dirty="0">
                <a:solidFill>
                  <a:srgbClr val="FF0000"/>
                </a:solidFill>
                <a:effectLst/>
                <a:latin typeface="Chalkboard SE Light" panose="03050602040202020205" pitchFamily="66" charset="77"/>
              </a:rPr>
              <a:t>911</a:t>
            </a:r>
            <a:r>
              <a:rPr lang="en-US" sz="3600" u="none" strike="noStrike" dirty="0">
                <a:effectLst/>
                <a:latin typeface="Chalkboard SE Light" panose="03050602040202020205" pitchFamily="66" charset="77"/>
              </a:rPr>
              <a:t> Ambulance Call Volume</a:t>
            </a:r>
            <a:endParaRPr lang="en-US" sz="3600" dirty="0">
              <a:latin typeface="Chalkboard SE Light" panose="03050602040202020205" pitchFamily="66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04A79F-958A-9DE2-1574-066F995B03DB}"/>
              </a:ext>
            </a:extLst>
          </p:cNvPr>
          <p:cNvSpPr txBox="1"/>
          <p:nvPr/>
        </p:nvSpPr>
        <p:spPr>
          <a:xfrm>
            <a:off x="482934" y="1874019"/>
            <a:ext cx="5406588" cy="707886"/>
          </a:xfrm>
          <a:custGeom>
            <a:avLst/>
            <a:gdLst>
              <a:gd name="connsiteX0" fmla="*/ 0 w 5406588"/>
              <a:gd name="connsiteY0" fmla="*/ 0 h 707886"/>
              <a:gd name="connsiteX1" fmla="*/ 783955 w 5406588"/>
              <a:gd name="connsiteY1" fmla="*/ 0 h 707886"/>
              <a:gd name="connsiteX2" fmla="*/ 1405713 w 5406588"/>
              <a:gd name="connsiteY2" fmla="*/ 0 h 707886"/>
              <a:gd name="connsiteX3" fmla="*/ 2189668 w 5406588"/>
              <a:gd name="connsiteY3" fmla="*/ 0 h 707886"/>
              <a:gd name="connsiteX4" fmla="*/ 2757360 w 5406588"/>
              <a:gd name="connsiteY4" fmla="*/ 0 h 707886"/>
              <a:gd name="connsiteX5" fmla="*/ 3325052 w 5406588"/>
              <a:gd name="connsiteY5" fmla="*/ 0 h 707886"/>
              <a:gd name="connsiteX6" fmla="*/ 3946809 w 5406588"/>
              <a:gd name="connsiteY6" fmla="*/ 0 h 707886"/>
              <a:gd name="connsiteX7" fmla="*/ 4514501 w 5406588"/>
              <a:gd name="connsiteY7" fmla="*/ 0 h 707886"/>
              <a:gd name="connsiteX8" fmla="*/ 5406588 w 5406588"/>
              <a:gd name="connsiteY8" fmla="*/ 0 h 707886"/>
              <a:gd name="connsiteX9" fmla="*/ 5406588 w 5406588"/>
              <a:gd name="connsiteY9" fmla="*/ 332706 h 707886"/>
              <a:gd name="connsiteX10" fmla="*/ 5406588 w 5406588"/>
              <a:gd name="connsiteY10" fmla="*/ 707886 h 707886"/>
              <a:gd name="connsiteX11" fmla="*/ 4892962 w 5406588"/>
              <a:gd name="connsiteY11" fmla="*/ 707886 h 707886"/>
              <a:gd name="connsiteX12" fmla="*/ 4271205 w 5406588"/>
              <a:gd name="connsiteY12" fmla="*/ 707886 h 707886"/>
              <a:gd name="connsiteX13" fmla="*/ 3757579 w 5406588"/>
              <a:gd name="connsiteY13" fmla="*/ 707886 h 707886"/>
              <a:gd name="connsiteX14" fmla="*/ 3243953 w 5406588"/>
              <a:gd name="connsiteY14" fmla="*/ 707886 h 707886"/>
              <a:gd name="connsiteX15" fmla="*/ 2730327 w 5406588"/>
              <a:gd name="connsiteY15" fmla="*/ 707886 h 707886"/>
              <a:gd name="connsiteX16" fmla="*/ 2108569 w 5406588"/>
              <a:gd name="connsiteY16" fmla="*/ 707886 h 707886"/>
              <a:gd name="connsiteX17" fmla="*/ 1324614 w 5406588"/>
              <a:gd name="connsiteY17" fmla="*/ 707886 h 707886"/>
              <a:gd name="connsiteX18" fmla="*/ 702856 w 5406588"/>
              <a:gd name="connsiteY18" fmla="*/ 707886 h 707886"/>
              <a:gd name="connsiteX19" fmla="*/ 0 w 5406588"/>
              <a:gd name="connsiteY19" fmla="*/ 707886 h 707886"/>
              <a:gd name="connsiteX20" fmla="*/ 0 w 5406588"/>
              <a:gd name="connsiteY20" fmla="*/ 361022 h 707886"/>
              <a:gd name="connsiteX21" fmla="*/ 0 w 5406588"/>
              <a:gd name="connsiteY21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406588" h="707886" extrusionOk="0">
                <a:moveTo>
                  <a:pt x="0" y="0"/>
                </a:moveTo>
                <a:cubicBezTo>
                  <a:pt x="192441" y="35306"/>
                  <a:pt x="616663" y="-28998"/>
                  <a:pt x="783955" y="0"/>
                </a:cubicBezTo>
                <a:cubicBezTo>
                  <a:pt x="951247" y="28998"/>
                  <a:pt x="1180681" y="-18263"/>
                  <a:pt x="1405713" y="0"/>
                </a:cubicBezTo>
                <a:cubicBezTo>
                  <a:pt x="1630745" y="18263"/>
                  <a:pt x="1980176" y="15844"/>
                  <a:pt x="2189668" y="0"/>
                </a:cubicBezTo>
                <a:cubicBezTo>
                  <a:pt x="2399160" y="-15844"/>
                  <a:pt x="2601725" y="-2352"/>
                  <a:pt x="2757360" y="0"/>
                </a:cubicBezTo>
                <a:cubicBezTo>
                  <a:pt x="2912995" y="2352"/>
                  <a:pt x="3181268" y="-20833"/>
                  <a:pt x="3325052" y="0"/>
                </a:cubicBezTo>
                <a:cubicBezTo>
                  <a:pt x="3468836" y="20833"/>
                  <a:pt x="3648722" y="-4797"/>
                  <a:pt x="3946809" y="0"/>
                </a:cubicBezTo>
                <a:cubicBezTo>
                  <a:pt x="4244896" y="4797"/>
                  <a:pt x="4279043" y="22115"/>
                  <a:pt x="4514501" y="0"/>
                </a:cubicBezTo>
                <a:cubicBezTo>
                  <a:pt x="4749959" y="-22115"/>
                  <a:pt x="5164847" y="-17352"/>
                  <a:pt x="5406588" y="0"/>
                </a:cubicBezTo>
                <a:cubicBezTo>
                  <a:pt x="5407281" y="114377"/>
                  <a:pt x="5418018" y="169768"/>
                  <a:pt x="5406588" y="332706"/>
                </a:cubicBezTo>
                <a:cubicBezTo>
                  <a:pt x="5395158" y="495644"/>
                  <a:pt x="5401862" y="582626"/>
                  <a:pt x="5406588" y="707886"/>
                </a:cubicBezTo>
                <a:cubicBezTo>
                  <a:pt x="5303417" y="697324"/>
                  <a:pt x="5090484" y="705916"/>
                  <a:pt x="4892962" y="707886"/>
                </a:cubicBezTo>
                <a:cubicBezTo>
                  <a:pt x="4695440" y="709856"/>
                  <a:pt x="4469637" y="696525"/>
                  <a:pt x="4271205" y="707886"/>
                </a:cubicBezTo>
                <a:cubicBezTo>
                  <a:pt x="4072773" y="719247"/>
                  <a:pt x="3913728" y="719544"/>
                  <a:pt x="3757579" y="707886"/>
                </a:cubicBezTo>
                <a:cubicBezTo>
                  <a:pt x="3601430" y="696228"/>
                  <a:pt x="3361954" y="713865"/>
                  <a:pt x="3243953" y="707886"/>
                </a:cubicBezTo>
                <a:cubicBezTo>
                  <a:pt x="3125952" y="701907"/>
                  <a:pt x="2876524" y="684931"/>
                  <a:pt x="2730327" y="707886"/>
                </a:cubicBezTo>
                <a:cubicBezTo>
                  <a:pt x="2584130" y="730841"/>
                  <a:pt x="2359041" y="702659"/>
                  <a:pt x="2108569" y="707886"/>
                </a:cubicBezTo>
                <a:cubicBezTo>
                  <a:pt x="1858097" y="713113"/>
                  <a:pt x="1509661" y="727407"/>
                  <a:pt x="1324614" y="707886"/>
                </a:cubicBezTo>
                <a:cubicBezTo>
                  <a:pt x="1139567" y="688365"/>
                  <a:pt x="994984" y="683708"/>
                  <a:pt x="702856" y="707886"/>
                </a:cubicBezTo>
                <a:cubicBezTo>
                  <a:pt x="410728" y="732064"/>
                  <a:pt x="250999" y="694628"/>
                  <a:pt x="0" y="707886"/>
                </a:cubicBezTo>
                <a:cubicBezTo>
                  <a:pt x="9936" y="546886"/>
                  <a:pt x="-14168" y="463101"/>
                  <a:pt x="0" y="361022"/>
                </a:cubicBezTo>
                <a:cubicBezTo>
                  <a:pt x="14168" y="258943"/>
                  <a:pt x="-6256" y="159977"/>
                  <a:pt x="0" y="0"/>
                </a:cubicBezTo>
                <a:close/>
              </a:path>
            </a:pathLst>
          </a:custGeom>
          <a:noFill/>
          <a:ln w="3175">
            <a:noFill/>
            <a:extLst>
              <a:ext uri="{C807C97D-BFC1-408E-A445-0C87EB9F89A2}">
                <ask:lineSketchStyleProps xmlns:ask="http://schemas.microsoft.com/office/drawing/2018/sketchyshapes" sd="15761595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000" u="none" strike="noStrike" dirty="0">
                <a:effectLst/>
                <a:latin typeface="Chalkboard SE Light" panose="03050602040202020205" pitchFamily="66" charset="77"/>
              </a:rPr>
              <a:t>Data-Driven Insights for Smarter Emergency Response</a:t>
            </a:r>
            <a:endParaRPr lang="en-US" sz="2000" dirty="0">
              <a:latin typeface="Chalkboard SE Light" panose="03050602040202020205" pitchFamily="66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0DB99-4AAF-4662-F6F2-EED6E6AB8755}"/>
              </a:ext>
            </a:extLst>
          </p:cNvPr>
          <p:cNvSpPr txBox="1"/>
          <p:nvPr/>
        </p:nvSpPr>
        <p:spPr>
          <a:xfrm>
            <a:off x="363678" y="5914416"/>
            <a:ext cx="3637992" cy="811761"/>
          </a:xfrm>
          <a:custGeom>
            <a:avLst/>
            <a:gdLst>
              <a:gd name="connsiteX0" fmla="*/ 0 w 3637992"/>
              <a:gd name="connsiteY0" fmla="*/ 0 h 811761"/>
              <a:gd name="connsiteX1" fmla="*/ 3637992 w 3637992"/>
              <a:gd name="connsiteY1" fmla="*/ 0 h 811761"/>
              <a:gd name="connsiteX2" fmla="*/ 3637992 w 3637992"/>
              <a:gd name="connsiteY2" fmla="*/ 811761 h 811761"/>
              <a:gd name="connsiteX3" fmla="*/ 0 w 3637992"/>
              <a:gd name="connsiteY3" fmla="*/ 811761 h 811761"/>
              <a:gd name="connsiteX4" fmla="*/ 0 w 3637992"/>
              <a:gd name="connsiteY4" fmla="*/ 0 h 81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7992" h="811761" extrusionOk="0">
                <a:moveTo>
                  <a:pt x="0" y="0"/>
                </a:moveTo>
                <a:cubicBezTo>
                  <a:pt x="1232288" y="142333"/>
                  <a:pt x="2068958" y="-141840"/>
                  <a:pt x="3637992" y="0"/>
                </a:cubicBezTo>
                <a:cubicBezTo>
                  <a:pt x="3661952" y="395487"/>
                  <a:pt x="3658052" y="431640"/>
                  <a:pt x="3637992" y="811761"/>
                </a:cubicBezTo>
                <a:cubicBezTo>
                  <a:pt x="2621058" y="823768"/>
                  <a:pt x="1099826" y="701069"/>
                  <a:pt x="0" y="811761"/>
                </a:cubicBezTo>
                <a:cubicBezTo>
                  <a:pt x="13051" y="656423"/>
                  <a:pt x="-37675" y="349521"/>
                  <a:pt x="0" y="0"/>
                </a:cubicBezTo>
                <a:close/>
              </a:path>
            </a:pathLst>
          </a:custGeom>
          <a:noFill/>
          <a:ln w="3175">
            <a:noFill/>
            <a:extLst>
              <a:ext uri="{C807C97D-BFC1-408E-A445-0C87EB9F89A2}">
                <ask:lineSketchStyleProps xmlns:ask="http://schemas.microsoft.com/office/drawing/2018/sketchyshapes" sd="246424606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/>
              <a:t>Prepared by: 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MD A RAHMAN RUHEL</a:t>
            </a:r>
          </a:p>
          <a:p>
            <a:pPr>
              <a:lnSpc>
                <a:spcPct val="150000"/>
              </a:lnSpc>
            </a:pPr>
            <a:r>
              <a:rPr lang="en-US" sz="1050" dirty="0"/>
              <a:t>Data Analyst | Data Science Fellow @ Springboard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8673E1-503D-90ED-74DB-2ACE78F9C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887" y="2594414"/>
            <a:ext cx="3637991" cy="33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79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806AD8-E955-88E2-43BE-C96B5E60E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C13002-52C3-5FCD-5CDD-DEAC99CDD05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948" y="402354"/>
            <a:ext cx="1612490" cy="1498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7CE7F-7F15-CF89-FE0A-2570A2F5D5BF}"/>
              </a:ext>
            </a:extLst>
          </p:cNvPr>
          <p:cNvSpPr txBox="1"/>
          <p:nvPr/>
        </p:nvSpPr>
        <p:spPr>
          <a:xfrm>
            <a:off x="2467188" y="551580"/>
            <a:ext cx="6713682" cy="1200329"/>
          </a:xfrm>
          <a:prstGeom prst="rect">
            <a:avLst/>
          </a:prstGeom>
          <a:noFill/>
          <a:ln w="28575">
            <a:solidFill>
              <a:srgbClr val="76D6FF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l"/>
            <a:r>
              <a:rPr lang="en-US" sz="3600" b="1" i="0" u="none" strike="noStrike" dirty="0">
                <a:solidFill>
                  <a:srgbClr val="009193"/>
                </a:solidFill>
                <a:effectLst/>
                <a:latin typeface="Chalkboard SE" panose="03050602040202020205" pitchFamily="66" charset="77"/>
              </a:rPr>
              <a:t>Train/Test Split and Scaling Decisions: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5CC76-051F-F4F3-DB2C-1AA9A955277C}"/>
              </a:ext>
            </a:extLst>
          </p:cNvPr>
          <p:cNvSpPr txBox="1"/>
          <p:nvPr/>
        </p:nvSpPr>
        <p:spPr>
          <a:xfrm>
            <a:off x="1426532" y="2164639"/>
            <a:ext cx="8041933" cy="646331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21394"/>
                      <a:gd name="connsiteY0" fmla="*/ 0 h 646331"/>
                      <a:gd name="connsiteX1" fmla="*/ 4021394 w 4021394"/>
                      <a:gd name="connsiteY1" fmla="*/ 0 h 646331"/>
                      <a:gd name="connsiteX2" fmla="*/ 4021394 w 4021394"/>
                      <a:gd name="connsiteY2" fmla="*/ 646331 h 646331"/>
                      <a:gd name="connsiteX3" fmla="*/ 0 w 4021394"/>
                      <a:gd name="connsiteY3" fmla="*/ 646331 h 646331"/>
                      <a:gd name="connsiteX4" fmla="*/ 0 w 4021394"/>
                      <a:gd name="connsiteY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21394" h="646331" extrusionOk="0">
                        <a:moveTo>
                          <a:pt x="0" y="0"/>
                        </a:moveTo>
                        <a:cubicBezTo>
                          <a:pt x="1896665" y="118645"/>
                          <a:pt x="2614531" y="116012"/>
                          <a:pt x="4021394" y="0"/>
                        </a:cubicBezTo>
                        <a:cubicBezTo>
                          <a:pt x="3973660" y="166119"/>
                          <a:pt x="4060884" y="543217"/>
                          <a:pt x="4021394" y="646331"/>
                        </a:cubicBezTo>
                        <a:cubicBezTo>
                          <a:pt x="2241065" y="780931"/>
                          <a:pt x="1108922" y="489135"/>
                          <a:pt x="0" y="646331"/>
                        </a:cubicBezTo>
                        <a:cubicBezTo>
                          <a:pt x="44741" y="534667"/>
                          <a:pt x="-25823" y="1890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9193"/>
                </a:solidFill>
                <a:latin typeface="Chalkboard SE" panose="03050602040202020205" pitchFamily="66" charset="77"/>
              </a:rPr>
              <a:t>T</a:t>
            </a:r>
            <a:r>
              <a:rPr lang="en-US" b="0" i="0" u="none" strike="noStrike" dirty="0">
                <a:solidFill>
                  <a:srgbClr val="009193"/>
                </a:solidFill>
                <a:effectLst/>
                <a:latin typeface="Chalkboard SE" panose="03050602040202020205" pitchFamily="66" charset="77"/>
              </a:rPr>
              <a:t>he dataset (July 2024 – April 2025) is divided chronologically to respect the </a:t>
            </a:r>
            <a:r>
              <a:rPr lang="en-US" b="1" i="0" u="none" strike="noStrike" dirty="0">
                <a:solidFill>
                  <a:srgbClr val="009193"/>
                </a:solidFill>
                <a:effectLst/>
                <a:latin typeface="Chalkboard SE" panose="03050602040202020205" pitchFamily="66" charset="77"/>
              </a:rPr>
              <a:t>time-series nature</a:t>
            </a:r>
            <a:r>
              <a:rPr lang="en-US" b="0" i="0" u="none" strike="noStrike" dirty="0">
                <a:solidFill>
                  <a:srgbClr val="009193"/>
                </a:solidFill>
                <a:effectLst/>
                <a:latin typeface="Chalkboard SE" panose="03050602040202020205" pitchFamily="66" charset="77"/>
              </a:rPr>
              <a:t> of EMS call data. 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9193"/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2AF69F-3AF5-5267-7551-96CFE4AEB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603549" y="442068"/>
            <a:ext cx="1035338" cy="1305506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3E7F28B-7994-0854-F3CB-CD786C2C88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6516351"/>
              </p:ext>
            </p:extLst>
          </p:nvPr>
        </p:nvGraphicFramePr>
        <p:xfrm>
          <a:off x="1524856" y="2877802"/>
          <a:ext cx="8936668" cy="3117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8" name="Picture 37">
            <a:extLst>
              <a:ext uri="{FF2B5EF4-FFF2-40B4-BE49-F238E27FC236}">
                <a16:creationId xmlns:a16="http://schemas.microsoft.com/office/drawing/2014/main" id="{89972296-C6D8-D984-543E-4EA9AA414A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7335" y="5702711"/>
            <a:ext cx="4186846" cy="154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75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1F5BB7-5A71-EE04-A243-4623B52CB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832B48-A023-7E8B-1E83-CDE4176C17B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948" y="402354"/>
            <a:ext cx="1612490" cy="1498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D2AEDB-3424-2924-0D6C-0A6F409DFAB7}"/>
              </a:ext>
            </a:extLst>
          </p:cNvPr>
          <p:cNvSpPr txBox="1"/>
          <p:nvPr/>
        </p:nvSpPr>
        <p:spPr>
          <a:xfrm>
            <a:off x="2316113" y="559531"/>
            <a:ext cx="4553044" cy="646331"/>
          </a:xfrm>
          <a:prstGeom prst="rect">
            <a:avLst/>
          </a:prstGeom>
          <a:noFill/>
          <a:ln w="28575">
            <a:solidFill>
              <a:schemeClr val="accent3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  <a:latin typeface="Chalkboard SE" panose="03050602040202020205" pitchFamily="66" charset="77"/>
              </a:rPr>
              <a:t>Modeling Framework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D94BB4C-43AE-47E5-0704-72312AF121A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7335" y="5702711"/>
            <a:ext cx="4186846" cy="1546466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292391E6-C0BB-D592-BC34-D13C64ECC9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23030"/>
              </p:ext>
            </p:extLst>
          </p:nvPr>
        </p:nvGraphicFramePr>
        <p:xfrm>
          <a:off x="445272" y="4611758"/>
          <a:ext cx="9660836" cy="2425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7FFAAA-A03A-55AB-06D8-D5BA36B40E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4768384"/>
              </p:ext>
            </p:extLst>
          </p:nvPr>
        </p:nvGraphicFramePr>
        <p:xfrm>
          <a:off x="1232841" y="2369488"/>
          <a:ext cx="3627585" cy="206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0E76A2-C923-3E1B-F60E-925E6866353E}"/>
              </a:ext>
            </a:extLst>
          </p:cNvPr>
          <p:cNvSpPr txBox="1"/>
          <p:nvPr/>
        </p:nvSpPr>
        <p:spPr>
          <a:xfrm>
            <a:off x="2252502" y="1443687"/>
            <a:ext cx="6470078" cy="646331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The Project explored two separate model strategies:</a:t>
            </a:r>
            <a:r>
              <a:rPr lang="en-US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  <a:latin typeface="Chalkboard SE" panose="03050602040202020205" pitchFamily="66" charset="77"/>
              </a:rPr>
              <a:t> Framework: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1E6BEFF-BF91-5B7D-50A1-38AAF1035D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0442994"/>
              </p:ext>
            </p:extLst>
          </p:nvPr>
        </p:nvGraphicFramePr>
        <p:xfrm>
          <a:off x="5307496" y="2327844"/>
          <a:ext cx="3766930" cy="2103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332F29D-FF6D-B272-B26A-207B81977FC1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prstClr val="black"/>
              <a:srgbClr val="DCD08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25000"/>
                    </a14:imgEffect>
                    <a14:imgEffect>
                      <a14:colorTemperature colorTemp="88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7337" t="20382" r="12296" b="29463"/>
          <a:stretch/>
        </p:blipFill>
        <p:spPr>
          <a:xfrm>
            <a:off x="9594274" y="2246242"/>
            <a:ext cx="1464277" cy="21853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9683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2560BA-C83B-31D4-B774-1EA1B4211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E95B00-B367-2924-4969-1BDF344E8B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375" y="263208"/>
            <a:ext cx="1612490" cy="1498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BA98BF-0F92-75F0-6E94-FB8F66E088C2}"/>
              </a:ext>
            </a:extLst>
          </p:cNvPr>
          <p:cNvSpPr txBox="1"/>
          <p:nvPr/>
        </p:nvSpPr>
        <p:spPr>
          <a:xfrm>
            <a:off x="2107394" y="573236"/>
            <a:ext cx="5863791" cy="646331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CD084">
                    <a:lumMod val="75000"/>
                  </a:srgbClr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Citywide model Results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DCD084">
                  <a:lumMod val="75000"/>
                </a:srgbClr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0DF640A-0755-7416-2C50-FE078D4B035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7335" y="5702711"/>
            <a:ext cx="4186846" cy="1546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B5BDD0-9C71-F140-B51B-4D46ED268DB5}"/>
              </a:ext>
            </a:extLst>
          </p:cNvPr>
          <p:cNvSpPr txBox="1"/>
          <p:nvPr/>
        </p:nvSpPr>
        <p:spPr>
          <a:xfrm>
            <a:off x="1636001" y="4749077"/>
            <a:ext cx="5261756" cy="954107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i="0" u="none" strike="noStrike" dirty="0">
                <a:solidFill>
                  <a:schemeClr val="accent3"/>
                </a:solidFill>
                <a:effectLst/>
                <a:latin typeface="Chalkboard SE" panose="03050602040202020205" pitchFamily="66" charset="77"/>
              </a:rPr>
              <a:t>Insights:</a:t>
            </a:r>
            <a:endParaRPr lang="en-US" sz="1400" b="0" i="0" u="none" strike="noStrike" dirty="0">
              <a:solidFill>
                <a:schemeClr val="accent3"/>
              </a:solidFill>
              <a:effectLst/>
              <a:latin typeface="Chalkboard SE" panose="03050602040202020205" pitchFamily="66" charset="77"/>
            </a:endParaRPr>
          </a:p>
          <a:p>
            <a:pPr marL="285750" indent="-285750" algn="l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400" b="0" i="0" u="none" strike="noStrike" dirty="0">
                <a:solidFill>
                  <a:schemeClr val="accent3"/>
                </a:solidFill>
                <a:effectLst/>
                <a:latin typeface="Chalkboard SE" panose="03050602040202020205" pitchFamily="66" charset="77"/>
              </a:rPr>
              <a:t>Captures nonlinear patterns effectively.</a:t>
            </a:r>
          </a:p>
          <a:p>
            <a:pPr marL="285750" indent="-285750" algn="l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400" b="0" i="0" u="none" strike="noStrike" dirty="0">
                <a:solidFill>
                  <a:schemeClr val="accent3"/>
                </a:solidFill>
                <a:effectLst/>
                <a:latin typeface="Chalkboard SE" panose="03050602040202020205" pitchFamily="66" charset="77"/>
              </a:rPr>
              <a:t>Residuals centered near zero; slight heteroscedasticity.</a:t>
            </a:r>
          </a:p>
          <a:p>
            <a:pPr marL="285750" indent="-285750" algn="l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400" b="0" i="0" u="none" strike="noStrike" dirty="0">
                <a:solidFill>
                  <a:schemeClr val="accent3"/>
                </a:solidFill>
                <a:effectLst/>
                <a:latin typeface="Chalkboard SE" panose="03050602040202020205" pitchFamily="66" charset="77"/>
              </a:rPr>
              <a:t>Lag and rolling features most influential (per SHAP).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BB8F556-21E0-3F8E-C1FF-F28395207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897385"/>
              </p:ext>
            </p:extLst>
          </p:nvPr>
        </p:nvGraphicFramePr>
        <p:xfrm>
          <a:off x="2620890" y="1831009"/>
          <a:ext cx="2805876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6345">
                  <a:extLst>
                    <a:ext uri="{9D8B030D-6E8A-4147-A177-3AD203B41FA5}">
                      <a16:colId xmlns:a16="http://schemas.microsoft.com/office/drawing/2014/main" val="3793230150"/>
                    </a:ext>
                  </a:extLst>
                </a:gridCol>
                <a:gridCol w="1429531">
                  <a:extLst>
                    <a:ext uri="{9D8B030D-6E8A-4147-A177-3AD203B41FA5}">
                      <a16:colId xmlns:a16="http://schemas.microsoft.com/office/drawing/2014/main" val="2350521128"/>
                    </a:ext>
                  </a:extLst>
                </a:gridCol>
              </a:tblGrid>
              <a:tr h="304311">
                <a:tc>
                  <a:txBody>
                    <a:bodyPr/>
                    <a:lstStyle/>
                    <a:p>
                      <a:pPr lvl="0" algn="ctr"/>
                      <a:r>
                        <a:rPr lang="en-US" sz="1800" dirty="0">
                          <a:solidFill>
                            <a:schemeClr val="accent3"/>
                          </a:solidFill>
                          <a:latin typeface="Chalkboard SE" panose="03050602040202020205" pitchFamily="66" charset="77"/>
                        </a:rPr>
                        <a:t>RMSE: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3"/>
                          </a:solidFill>
                          <a:latin typeface="Chalkboard SE" panose="03050602040202020205" pitchFamily="66" charset="77"/>
                        </a:rPr>
                        <a:t>47.84</a:t>
                      </a:r>
                      <a:endParaRPr lang="en-US" dirty="0">
                        <a:solidFill>
                          <a:schemeClr val="accent3"/>
                        </a:solidFill>
                        <a:latin typeface="Chalkboard SE" panose="03050602040202020205" pitchFamily="66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493188"/>
                  </a:ext>
                </a:extLst>
              </a:tr>
              <a:tr h="3043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3"/>
                          </a:solidFill>
                          <a:latin typeface="Chalkboard SE" panose="03050602040202020205" pitchFamily="66" charset="77"/>
                        </a:rPr>
                        <a:t>MAE</a:t>
                      </a:r>
                      <a:endParaRPr lang="en-US" dirty="0">
                        <a:solidFill>
                          <a:schemeClr val="accent3"/>
                        </a:solidFill>
                        <a:latin typeface="Chalkboard SE" panose="03050602040202020205" pitchFamily="66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3"/>
                          </a:solidFill>
                          <a:latin typeface="Chalkboard SE" panose="03050602040202020205" pitchFamily="66" charset="77"/>
                        </a:rPr>
                        <a:t>36.93</a:t>
                      </a:r>
                      <a:endParaRPr lang="en-US" dirty="0">
                        <a:solidFill>
                          <a:schemeClr val="accent3"/>
                        </a:solidFill>
                        <a:latin typeface="Chalkboard SE" panose="03050602040202020205" pitchFamily="66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5764165"/>
                  </a:ext>
                </a:extLst>
              </a:tr>
              <a:tr h="30431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3"/>
                          </a:solidFill>
                          <a:latin typeface="Chalkboard SE" panose="03050602040202020205" pitchFamily="66" charset="77"/>
                        </a:rPr>
                        <a:t>R²</a:t>
                      </a:r>
                      <a:endParaRPr lang="en-US" dirty="0">
                        <a:solidFill>
                          <a:schemeClr val="accent3"/>
                        </a:solidFill>
                        <a:latin typeface="Chalkboard SE" panose="03050602040202020205" pitchFamily="66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3"/>
                          </a:solidFill>
                          <a:latin typeface="Chalkboard SE" panose="03050602040202020205" pitchFamily="66" charset="77"/>
                        </a:rPr>
                        <a:t>0.98</a:t>
                      </a:r>
                      <a:endParaRPr lang="en-US" sz="1800" dirty="0">
                        <a:solidFill>
                          <a:schemeClr val="accent3"/>
                        </a:solidFill>
                        <a:latin typeface="Chalkboard SE" panose="03050602040202020205" pitchFamily="66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2646659"/>
                  </a:ext>
                </a:extLst>
              </a:tr>
              <a:tr h="30431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3"/>
                          </a:solidFill>
                          <a:latin typeface="Chalkboard SE" panose="03050602040202020205" pitchFamily="66" charset="77"/>
                        </a:rPr>
                        <a:t>MAPE: </a:t>
                      </a:r>
                      <a:endParaRPr lang="en-US" dirty="0">
                        <a:solidFill>
                          <a:schemeClr val="accent3"/>
                        </a:solidFill>
                        <a:latin typeface="Chalkboard SE" panose="03050602040202020205" pitchFamily="66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3"/>
                          </a:solidFill>
                          <a:latin typeface="Chalkboard SE" panose="03050602040202020205" pitchFamily="66" charset="77"/>
                        </a:rPr>
                        <a:t>5.09%</a:t>
                      </a:r>
                      <a:endParaRPr lang="en-US" dirty="0">
                        <a:solidFill>
                          <a:schemeClr val="accent3"/>
                        </a:solidFill>
                        <a:latin typeface="Chalkboard SE" panose="03050602040202020205" pitchFamily="66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89289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63F1B44-3783-5A5C-2713-6B5E2A402F71}"/>
              </a:ext>
            </a:extLst>
          </p:cNvPr>
          <p:cNvSpPr txBox="1"/>
          <p:nvPr/>
        </p:nvSpPr>
        <p:spPr>
          <a:xfrm>
            <a:off x="2610950" y="1372226"/>
            <a:ext cx="2805877" cy="40011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kern="1200" dirty="0">
                <a:latin typeface="Chalkboard SE" panose="03050602040202020205" pitchFamily="66" charset="77"/>
              </a:rPr>
              <a:t>XGBoost</a:t>
            </a:r>
            <a:endParaRPr lang="en-US" sz="2000" kern="1200" dirty="0">
              <a:latin typeface="Chalkboard SE" panose="03050602040202020205" pitchFamily="66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6ABB49-A486-5D95-3C4F-D5E635A6E5BD}"/>
              </a:ext>
            </a:extLst>
          </p:cNvPr>
          <p:cNvSpPr txBox="1"/>
          <p:nvPr/>
        </p:nvSpPr>
        <p:spPr>
          <a:xfrm>
            <a:off x="2620890" y="3414989"/>
            <a:ext cx="2805875" cy="61555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halkboard SE" panose="03050602040202020205" pitchFamily="66" charset="77"/>
              </a:rPr>
              <a:t>Linear Regression</a:t>
            </a:r>
          </a:p>
          <a:p>
            <a:pPr algn="ctr"/>
            <a:r>
              <a:rPr lang="en-US" sz="1400" kern="1200" dirty="0">
                <a:latin typeface="Chalkboard SE" panose="03050602040202020205" pitchFamily="66" charset="77"/>
              </a:rPr>
              <a:t>(Baseline model)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0518136-355A-6EF6-2B34-D676DCC41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387341"/>
              </p:ext>
            </p:extLst>
          </p:nvPr>
        </p:nvGraphicFramePr>
        <p:xfrm>
          <a:off x="2620889" y="4129785"/>
          <a:ext cx="2805876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938">
                  <a:extLst>
                    <a:ext uri="{9D8B030D-6E8A-4147-A177-3AD203B41FA5}">
                      <a16:colId xmlns:a16="http://schemas.microsoft.com/office/drawing/2014/main" val="964747266"/>
                    </a:ext>
                  </a:extLst>
                </a:gridCol>
                <a:gridCol w="1402938">
                  <a:extLst>
                    <a:ext uri="{9D8B030D-6E8A-4147-A177-3AD203B41FA5}">
                      <a16:colId xmlns:a16="http://schemas.microsoft.com/office/drawing/2014/main" val="2217445592"/>
                    </a:ext>
                  </a:extLst>
                </a:gridCol>
              </a:tblGrid>
              <a:tr h="3328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/>
                          </a:solidFill>
                        </a:rPr>
                        <a:t>Avg 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/>
                          </a:solidFill>
                        </a:rPr>
                        <a:t>62.90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523519"/>
                  </a:ext>
                </a:extLst>
              </a:tr>
            </a:tbl>
          </a:graphicData>
        </a:graphic>
      </p:graphicFrame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BF1D55E0-4EFF-2396-1A64-98DE8FCB27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655" y="896402"/>
            <a:ext cx="3667814" cy="4815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accent3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4415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2E41D5-C445-5FB6-ADCC-C869B9533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DB6788-1C8F-0E58-C204-460D73C589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497" y="352659"/>
            <a:ext cx="1612490" cy="1498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97FD30-17B1-8EFA-977E-B2128FD4C142}"/>
              </a:ext>
            </a:extLst>
          </p:cNvPr>
          <p:cNvSpPr txBox="1"/>
          <p:nvPr/>
        </p:nvSpPr>
        <p:spPr>
          <a:xfrm>
            <a:off x="2147150" y="722324"/>
            <a:ext cx="7145936" cy="646331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CD084">
                    <a:lumMod val="75000"/>
                  </a:srgbClr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Model Hyperparameter Tuning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DCD084">
                  <a:lumMod val="75000"/>
                </a:srgbClr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EFF777D-E867-887E-2856-968AF57FE03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4896" y="5702711"/>
            <a:ext cx="4699285" cy="1546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1758CC-5AAD-E8FB-F1CB-8C84DC2887A6}"/>
              </a:ext>
            </a:extLst>
          </p:cNvPr>
          <p:cNvSpPr txBox="1"/>
          <p:nvPr/>
        </p:nvSpPr>
        <p:spPr>
          <a:xfrm>
            <a:off x="2014865" y="1842025"/>
            <a:ext cx="7145937" cy="646331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0" i="0" u="none" strike="noStrike" dirty="0">
                <a:solidFill>
                  <a:schemeClr val="accent3"/>
                </a:solidFill>
                <a:effectLst/>
                <a:latin typeface="Chalkboard SE" panose="03050602040202020205" pitchFamily="66" charset="77"/>
              </a:rPr>
              <a:t>The XGBoost model was fine-tuned using </a:t>
            </a:r>
            <a:r>
              <a:rPr lang="en-US" b="1" i="0" u="none" strike="noStrike" dirty="0">
                <a:solidFill>
                  <a:schemeClr val="accent3"/>
                </a:solidFill>
                <a:effectLst/>
                <a:latin typeface="Chalkboard SE" panose="03050602040202020205" pitchFamily="66" charset="77"/>
              </a:rPr>
              <a:t>RandomizedSearchCV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Chalkboard SE" panose="03050602040202020205" pitchFamily="66" charset="77"/>
              </a:rPr>
              <a:t> </a:t>
            </a:r>
          </a:p>
          <a:p>
            <a:pPr lvl="0">
              <a:defRPr/>
            </a:pPr>
            <a:r>
              <a:rPr lang="en-US" b="0" i="0" u="none" strike="noStrike" dirty="0">
                <a:solidFill>
                  <a:schemeClr val="accent3"/>
                </a:solidFill>
                <a:effectLst/>
                <a:latin typeface="Chalkboard SE" panose="03050602040202020205" pitchFamily="66" charset="77"/>
              </a:rPr>
              <a:t>to optimize RMSE and prevent overfitting.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03538F-AF70-CEE3-19CB-352F7F1F1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876231"/>
              </p:ext>
            </p:extLst>
          </p:nvPr>
        </p:nvGraphicFramePr>
        <p:xfrm>
          <a:off x="2047758" y="2819840"/>
          <a:ext cx="5704764" cy="251747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852382">
                  <a:extLst>
                    <a:ext uri="{9D8B030D-6E8A-4147-A177-3AD203B41FA5}">
                      <a16:colId xmlns:a16="http://schemas.microsoft.com/office/drawing/2014/main" val="1525963980"/>
                    </a:ext>
                  </a:extLst>
                </a:gridCol>
                <a:gridCol w="2852382">
                  <a:extLst>
                    <a:ext uri="{9D8B030D-6E8A-4147-A177-3AD203B41FA5}">
                      <a16:colId xmlns:a16="http://schemas.microsoft.com/office/drawing/2014/main" val="1997654718"/>
                    </a:ext>
                  </a:extLst>
                </a:gridCol>
              </a:tblGrid>
              <a:tr h="4105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Parameters</a:t>
                      </a:r>
                      <a:endParaRPr lang="en-US" sz="18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Value</a:t>
                      </a:r>
                      <a:endParaRPr lang="en-US" sz="18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802011"/>
                  </a:ext>
                </a:extLst>
              </a:tr>
              <a:tr h="4105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n_estimators</a:t>
                      </a:r>
                      <a:endParaRPr lang="en-US" sz="18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100</a:t>
                      </a:r>
                      <a:endParaRPr lang="en-US" sz="18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234110"/>
                  </a:ext>
                </a:extLst>
              </a:tr>
              <a:tr h="4105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max_depth</a:t>
                      </a:r>
                      <a:endParaRPr lang="en-US" sz="18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3</a:t>
                      </a:r>
                      <a:endParaRPr lang="en-US" sz="1800" kern="10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539139"/>
                  </a:ext>
                </a:extLst>
              </a:tr>
              <a:tr h="4286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learning_rate</a:t>
                      </a:r>
                      <a:endParaRPr lang="en-US" sz="1800" kern="10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0.05</a:t>
                      </a:r>
                      <a:endParaRPr lang="en-US" sz="18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623003"/>
                  </a:ext>
                </a:extLst>
              </a:tr>
              <a:tr h="4286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subsample</a:t>
                      </a:r>
                      <a:endParaRPr lang="en-US" sz="1800" kern="10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0.6</a:t>
                      </a:r>
                      <a:endParaRPr lang="en-US" sz="1800" kern="10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604431"/>
                  </a:ext>
                </a:extLst>
              </a:tr>
              <a:tr h="4286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colsample_bytree</a:t>
                      </a:r>
                      <a:endParaRPr lang="en-US" sz="18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accent3"/>
                          </a:solidFill>
                          <a:effectLst/>
                          <a:latin typeface="Chalkboard SE" panose="03050602040202020205" pitchFamily="66" charset="77"/>
                        </a:rPr>
                        <a:t>0.6</a:t>
                      </a:r>
                      <a:endParaRPr lang="en-US" sz="18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809678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E7A8DD03-E2F0-9489-2BE8-A02295B90C3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3927" y="1966069"/>
            <a:ext cx="3915546" cy="391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66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01EA3E-A7AE-CCE6-A7C5-EAC1AC365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FD2539-F56A-8CD5-E693-5466E6F777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375" y="263208"/>
            <a:ext cx="1612490" cy="1498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1C097-B0BC-520C-CC40-A944DFE865AF}"/>
              </a:ext>
            </a:extLst>
          </p:cNvPr>
          <p:cNvSpPr txBox="1"/>
          <p:nvPr/>
        </p:nvSpPr>
        <p:spPr>
          <a:xfrm>
            <a:off x="2683864" y="573236"/>
            <a:ext cx="7821797" cy="584775"/>
          </a:xfrm>
          <a:prstGeom prst="rect">
            <a:avLst/>
          </a:prstGeom>
          <a:noFill/>
          <a:ln w="28575">
            <a:solidFill>
              <a:schemeClr val="accent3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D084">
                    <a:lumMod val="75000"/>
                  </a:srgbClr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Model Diagnostics &amp; Feature Insights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DCD084">
                  <a:lumMod val="75000"/>
                </a:srgbClr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DEF0F52-2019-6046-F939-323BD92E424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8031" y="5863724"/>
            <a:ext cx="3516526" cy="1298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E02463-5688-15A7-61AA-04577E8841BF}"/>
              </a:ext>
            </a:extLst>
          </p:cNvPr>
          <p:cNvSpPr txBox="1"/>
          <p:nvPr/>
        </p:nvSpPr>
        <p:spPr>
          <a:xfrm>
            <a:off x="6096000" y="2247267"/>
            <a:ext cx="5863790" cy="635302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Arial Narrow" panose="020B0604020202020204" pitchFamily="34" charset="0"/>
                <a:ea typeface="Rockwell" panose="02060603020205020403" pitchFamily="18" charset="77"/>
                <a:cs typeface="Vrinda" panose="020B0502040204020203" pitchFamily="34" charset="0"/>
              </a:rPr>
              <a:t>The SHAP analysis revealed that lag features and rolling features were the most influential predictors. </a:t>
            </a:r>
            <a:endParaRPr lang="en-US" sz="1600" kern="100" dirty="0">
              <a:effectLst/>
              <a:latin typeface="Rockwell" panose="02060603020205020403" pitchFamily="18" charset="77"/>
              <a:ea typeface="Rockwell" panose="02060603020205020403" pitchFamily="18" charset="77"/>
              <a:cs typeface="Vrinda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B6B86-6144-3CF7-36C0-72B15D0866B7}"/>
              </a:ext>
            </a:extLst>
          </p:cNvPr>
          <p:cNvSpPr txBox="1"/>
          <p:nvPr/>
        </p:nvSpPr>
        <p:spPr>
          <a:xfrm>
            <a:off x="2033563" y="1665879"/>
            <a:ext cx="2329716" cy="461665"/>
          </a:xfrm>
          <a:prstGeom prst="rect">
            <a:avLst/>
          </a:prstGeom>
          <a:noFill/>
          <a:ln w="28575">
            <a:solidFill>
              <a:schemeClr val="accent3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CD084">
                    <a:lumMod val="75000"/>
                  </a:srgbClr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Residual Plot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DCD084">
                  <a:lumMod val="75000"/>
                </a:srgbClr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BDB2C-353F-3A19-EF96-A08450D80C36}"/>
              </a:ext>
            </a:extLst>
          </p:cNvPr>
          <p:cNvSpPr txBox="1"/>
          <p:nvPr/>
        </p:nvSpPr>
        <p:spPr>
          <a:xfrm>
            <a:off x="7288696" y="1652045"/>
            <a:ext cx="3882887" cy="461665"/>
          </a:xfrm>
          <a:prstGeom prst="rect">
            <a:avLst/>
          </a:prstGeom>
          <a:noFill/>
          <a:ln w="28575">
            <a:solidFill>
              <a:schemeClr val="accent3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CD084">
                    <a:lumMod val="75000"/>
                  </a:srgbClr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SHAP Feature Importance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DCD084">
                  <a:lumMod val="75000"/>
                </a:srgbClr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D4414A-FC96-D8E9-5F96-EDCFD18220E9}"/>
              </a:ext>
            </a:extLst>
          </p:cNvPr>
          <p:cNvSpPr txBox="1"/>
          <p:nvPr/>
        </p:nvSpPr>
        <p:spPr>
          <a:xfrm>
            <a:off x="705676" y="2288587"/>
            <a:ext cx="5088835" cy="584775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effectLst/>
                <a:latin typeface="Arial Narrow" panose="020B0604020202020204" pitchFamily="34" charset="0"/>
                <a:ea typeface="Rockwell" panose="02060603020205020403" pitchFamily="18" charset="77"/>
                <a:cs typeface="Vrinda" panose="020B0502040204020203" pitchFamily="34" charset="0"/>
              </a:rPr>
              <a:t>Residual analysis shows that errors are centered around zero, indicating no systematic bias.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pic>
        <p:nvPicPr>
          <p:cNvPr id="12" name="Picture 11" descr="A diagram of a plot&#10;&#10;Description automatically generated with medium confidence">
            <a:extLst>
              <a:ext uri="{FF2B5EF4-FFF2-40B4-BE49-F238E27FC236}">
                <a16:creationId xmlns:a16="http://schemas.microsoft.com/office/drawing/2014/main" id="{919C9125-09E2-29D3-6C54-F55087953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025" y="3183088"/>
            <a:ext cx="3926139" cy="2840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 descr="A screen shot of a graph&#10;&#10;Description automatically generated">
            <a:extLst>
              <a:ext uri="{FF2B5EF4-FFF2-40B4-BE49-F238E27FC236}">
                <a16:creationId xmlns:a16="http://schemas.microsoft.com/office/drawing/2014/main" id="{9770D199-C4B1-DC52-62BF-298139D261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3838" y="3183088"/>
            <a:ext cx="3790119" cy="2973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9454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F19631-A0D7-0247-F9AB-7D89A6E1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AB0F2D-EB1C-8BDC-9EFB-CA90A52581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168" y="322842"/>
            <a:ext cx="1523970" cy="1416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FC0089-6A9A-885F-5AB5-E61AE89F0E76}"/>
              </a:ext>
            </a:extLst>
          </p:cNvPr>
          <p:cNvSpPr txBox="1"/>
          <p:nvPr/>
        </p:nvSpPr>
        <p:spPr>
          <a:xfrm>
            <a:off x="1888821" y="622011"/>
            <a:ext cx="5893607" cy="584775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D084">
                    <a:lumMod val="75000"/>
                  </a:srgbClr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Borough-Wise model Results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DCD084">
                  <a:lumMod val="75000"/>
                </a:srgbClr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287CF0B-5F07-C304-42EA-19A017D9F64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0503" y="5653015"/>
            <a:ext cx="4041497" cy="154646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42A7A5-EB1F-5185-943A-A6304F2A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158435"/>
              </p:ext>
            </p:extLst>
          </p:nvPr>
        </p:nvGraphicFramePr>
        <p:xfrm>
          <a:off x="1431264" y="1881730"/>
          <a:ext cx="5173088" cy="345698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025057">
                  <a:extLst>
                    <a:ext uri="{9D8B030D-6E8A-4147-A177-3AD203B41FA5}">
                      <a16:colId xmlns:a16="http://schemas.microsoft.com/office/drawing/2014/main" val="890673817"/>
                    </a:ext>
                  </a:extLst>
                </a:gridCol>
                <a:gridCol w="1025057">
                  <a:extLst>
                    <a:ext uri="{9D8B030D-6E8A-4147-A177-3AD203B41FA5}">
                      <a16:colId xmlns:a16="http://schemas.microsoft.com/office/drawing/2014/main" val="926623772"/>
                    </a:ext>
                  </a:extLst>
                </a:gridCol>
                <a:gridCol w="1025057">
                  <a:extLst>
                    <a:ext uri="{9D8B030D-6E8A-4147-A177-3AD203B41FA5}">
                      <a16:colId xmlns:a16="http://schemas.microsoft.com/office/drawing/2014/main" val="475785071"/>
                    </a:ext>
                  </a:extLst>
                </a:gridCol>
                <a:gridCol w="1025057">
                  <a:extLst>
                    <a:ext uri="{9D8B030D-6E8A-4147-A177-3AD203B41FA5}">
                      <a16:colId xmlns:a16="http://schemas.microsoft.com/office/drawing/2014/main" val="4236632433"/>
                    </a:ext>
                  </a:extLst>
                </a:gridCol>
                <a:gridCol w="1072860">
                  <a:extLst>
                    <a:ext uri="{9D8B030D-6E8A-4147-A177-3AD203B41FA5}">
                      <a16:colId xmlns:a16="http://schemas.microsoft.com/office/drawing/2014/main" val="2404281455"/>
                    </a:ext>
                  </a:extLst>
                </a:gridCol>
              </a:tblGrid>
              <a:tr h="7996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chemeClr val="accent3"/>
                          </a:solidFill>
                          <a:effectLst/>
                        </a:rPr>
                        <a:t>Borough</a:t>
                      </a:r>
                      <a:endParaRPr lang="en-US" sz="14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chemeClr val="accent3"/>
                          </a:solidFill>
                          <a:effectLst/>
                        </a:rPr>
                        <a:t>RMSE (XGBoost)</a:t>
                      </a:r>
                      <a:endParaRPr lang="en-US" sz="14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chemeClr val="accent3"/>
                          </a:solidFill>
                          <a:effectLst/>
                        </a:rPr>
                        <a:t>R² (XGBoost)</a:t>
                      </a:r>
                      <a:endParaRPr lang="en-US" sz="14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chemeClr val="accent3"/>
                          </a:solidFill>
                          <a:effectLst/>
                        </a:rPr>
                        <a:t>RMSE (Prophet)</a:t>
                      </a:r>
                      <a:endParaRPr lang="en-US" sz="14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chemeClr val="accent3"/>
                          </a:solidFill>
                          <a:effectLst/>
                        </a:rPr>
                        <a:t>R² (Prophet)</a:t>
                      </a:r>
                      <a:endParaRPr lang="en-US" sz="14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080635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accent3"/>
                          </a:solidFill>
                          <a:effectLst/>
                        </a:rPr>
                        <a:t>Bronx</a:t>
                      </a:r>
                      <a:endParaRPr lang="en-US" sz="14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55.32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0.38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58.01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0.29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7795239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accent3"/>
                          </a:solidFill>
                          <a:effectLst/>
                        </a:rPr>
                        <a:t>Brooklyn</a:t>
                      </a:r>
                      <a:endParaRPr lang="en-US" sz="14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58.59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0.18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62.91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-0.09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645011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accent3"/>
                          </a:solidFill>
                          <a:effectLst/>
                        </a:rPr>
                        <a:t>Manhattan</a:t>
                      </a:r>
                      <a:endParaRPr lang="en-US" sz="14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72.94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-0.09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72.42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-0.19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104414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accent3"/>
                          </a:solidFill>
                          <a:effectLst/>
                        </a:rPr>
                        <a:t>Queens</a:t>
                      </a:r>
                      <a:endParaRPr lang="en-US" sz="14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44.07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-0.13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43.79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-0.15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441331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accent3"/>
                          </a:solidFill>
                          <a:effectLst/>
                        </a:rPr>
                        <a:t>Staten Island</a:t>
                      </a:r>
                      <a:endParaRPr lang="en-US" sz="1400" kern="100" dirty="0">
                        <a:solidFill>
                          <a:schemeClr val="accent3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16.88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-0.10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20.25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-0.53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halkboard SE" panose="03050602040202020205" pitchFamily="66" charset="77"/>
                        <a:ea typeface="Rockwell" panose="02060603020205020403" pitchFamily="18" charset="77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018666"/>
                  </a:ext>
                </a:extLst>
              </a:tr>
            </a:tbl>
          </a:graphicData>
        </a:graphic>
      </p:graphicFrame>
      <p:pic>
        <p:nvPicPr>
          <p:cNvPr id="6" name="Picture 5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C9C85685-D24E-8656-139F-EEC2D295BC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857" y="492804"/>
            <a:ext cx="4333463" cy="5258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493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301F7-89A0-77D6-C84F-55AAB3DC5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3B355F-B5B1-83CC-BF32-8120E9C4C9D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375" y="263208"/>
            <a:ext cx="1612490" cy="1498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30CA50-4236-A70D-6003-D4BEDF576914}"/>
              </a:ext>
            </a:extLst>
          </p:cNvPr>
          <p:cNvSpPr txBox="1"/>
          <p:nvPr/>
        </p:nvSpPr>
        <p:spPr>
          <a:xfrm>
            <a:off x="2683864" y="573236"/>
            <a:ext cx="7821797" cy="584775"/>
          </a:xfrm>
          <a:prstGeom prst="rect">
            <a:avLst/>
          </a:prstGeom>
          <a:noFill/>
          <a:ln w="28575">
            <a:solidFill>
              <a:schemeClr val="accent3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CD084">
                    <a:lumMod val="75000"/>
                  </a:srgbClr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Model Diagnostics &amp; Feature Insights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DCD084">
                  <a:lumMod val="75000"/>
                </a:srgbClr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CD26D77-F568-6DB0-7494-C9CEAEB04C5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4170" y="5466159"/>
            <a:ext cx="3516526" cy="1298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0643ED-DB3A-CC05-86C9-B5148F017CB4}"/>
              </a:ext>
            </a:extLst>
          </p:cNvPr>
          <p:cNvSpPr txBox="1"/>
          <p:nvPr/>
        </p:nvSpPr>
        <p:spPr>
          <a:xfrm>
            <a:off x="1911626" y="2412831"/>
            <a:ext cx="5522843" cy="574196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accent3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Day of the week</a:t>
            </a:r>
            <a:r>
              <a:rPr lang="en-US" sz="1400" dirty="0">
                <a:solidFill>
                  <a:schemeClr val="accent3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, </a:t>
            </a:r>
            <a:r>
              <a:rPr lang="en-US" sz="1400" b="1" dirty="0">
                <a:solidFill>
                  <a:schemeClr val="accent3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temperature</a:t>
            </a:r>
            <a:r>
              <a:rPr lang="en-US" sz="1400" dirty="0">
                <a:solidFill>
                  <a:schemeClr val="accent3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, </a:t>
            </a:r>
            <a:r>
              <a:rPr lang="en-US" sz="1400" b="1" dirty="0">
                <a:solidFill>
                  <a:schemeClr val="accent3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lag call volume</a:t>
            </a:r>
            <a:r>
              <a:rPr lang="en-US" sz="1400" dirty="0">
                <a:solidFill>
                  <a:schemeClr val="accent3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, and </a:t>
            </a:r>
            <a:r>
              <a:rPr lang="en-US" sz="1400" b="1" dirty="0">
                <a:solidFill>
                  <a:schemeClr val="accent3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mean severity level</a:t>
            </a:r>
            <a:r>
              <a:rPr lang="en-US" sz="1400" dirty="0">
                <a:solidFill>
                  <a:schemeClr val="accent3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 emerge as the most important predictors,</a:t>
            </a:r>
            <a:r>
              <a:rPr lang="en-US" sz="1200" dirty="0">
                <a:solidFill>
                  <a:schemeClr val="accent3"/>
                </a:solidFill>
                <a:effectLst/>
                <a:latin typeface="Chalkboard SE" panose="03050602040202020205" pitchFamily="66" charset="77"/>
              </a:rPr>
              <a:t> </a:t>
            </a:r>
            <a:endParaRPr kumimoji="0" lang="en-US" sz="1200" b="0" i="0" u="none" strike="noStrike" kern="1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halkboard SE" panose="03050602040202020205" pitchFamily="66" charset="77"/>
              <a:ea typeface="Rockwell" panose="02060603020205020403" pitchFamily="18" charset="77"/>
              <a:cs typeface="Vrinda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30D16-4FDC-9DCF-D415-E4549A20D542}"/>
              </a:ext>
            </a:extLst>
          </p:cNvPr>
          <p:cNvSpPr txBox="1"/>
          <p:nvPr/>
        </p:nvSpPr>
        <p:spPr>
          <a:xfrm>
            <a:off x="1911626" y="1922616"/>
            <a:ext cx="3882887" cy="400110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CD084">
                    <a:lumMod val="75000"/>
                  </a:srgbClr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SHAP Feature Importance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DCD084">
                  <a:lumMod val="75000"/>
                </a:srgbClr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486C3F-B062-C30A-1783-DBD30509A876}"/>
              </a:ext>
            </a:extLst>
          </p:cNvPr>
          <p:cNvSpPr txBox="1"/>
          <p:nvPr/>
        </p:nvSpPr>
        <p:spPr>
          <a:xfrm>
            <a:off x="1911626" y="4208791"/>
            <a:ext cx="4721087" cy="1384995"/>
          </a:xfrm>
          <a:prstGeom prst="rect">
            <a:avLst/>
          </a:prstGeom>
          <a:noFill/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3"/>
                </a:solidFill>
                <a:latin typeface="Chalkboard SE" panose="03050602040202020205" pitchFamily="66" charset="77"/>
              </a:rPr>
              <a:t>XGBoost outperformed Prophet</a:t>
            </a:r>
            <a:r>
              <a:rPr lang="en-US" sz="1400" dirty="0">
                <a:solidFill>
                  <a:schemeClr val="accent3"/>
                </a:solidFill>
                <a:latin typeface="Chalkboard SE" panose="03050602040202020205" pitchFamily="66" charset="77"/>
              </a:rPr>
              <a:t> across most boroughs, capturing local demand patterns more accurately.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3"/>
                </a:solidFill>
                <a:latin typeface="Chalkboard SE" panose="03050602040202020205" pitchFamily="66" charset="77"/>
              </a:rPr>
              <a:t>Manhattan showed highest variability</a:t>
            </a:r>
            <a:r>
              <a:rPr lang="en-US" sz="1400" dirty="0">
                <a:solidFill>
                  <a:schemeClr val="accent3"/>
                </a:solidFill>
                <a:latin typeface="Chalkboard SE" panose="03050602040202020205" pitchFamily="66" charset="77"/>
              </a:rPr>
              <a:t>, while </a:t>
            </a:r>
            <a:r>
              <a:rPr lang="en-US" sz="1400" b="1" dirty="0">
                <a:solidFill>
                  <a:schemeClr val="accent3"/>
                </a:solidFill>
                <a:latin typeface="Chalkboard SE" panose="03050602040202020205" pitchFamily="66" charset="77"/>
              </a:rPr>
              <a:t>Staten Island was most stable</a:t>
            </a:r>
            <a:r>
              <a:rPr lang="en-US" sz="1400" dirty="0">
                <a:solidFill>
                  <a:schemeClr val="accent3"/>
                </a:solidFill>
                <a:latin typeface="Chalkboard SE" panose="03050602040202020205" pitchFamily="66" charset="77"/>
              </a:rPr>
              <a:t>, reflecting differences in call volume and predictability.</a:t>
            </a:r>
          </a:p>
        </p:txBody>
      </p:sp>
      <p:pic>
        <p:nvPicPr>
          <p:cNvPr id="6" name="Picture 5" descr="A graph with blue and white text&#10;&#10;Description automatically generated">
            <a:extLst>
              <a:ext uri="{FF2B5EF4-FFF2-40B4-BE49-F238E27FC236}">
                <a16:creationId xmlns:a16="http://schemas.microsoft.com/office/drawing/2014/main" id="{FEE189D1-56CA-7A93-2861-E2A1AC6505F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615" y="1781869"/>
            <a:ext cx="3882887" cy="3625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C8E229-A4CD-BAED-E502-6D9E1769D16B}"/>
              </a:ext>
            </a:extLst>
          </p:cNvPr>
          <p:cNvSpPr txBox="1"/>
          <p:nvPr/>
        </p:nvSpPr>
        <p:spPr>
          <a:xfrm>
            <a:off x="2014865" y="3663089"/>
            <a:ext cx="1294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Chalkboard SE" panose="03050602040202020205" pitchFamily="66" charset="77"/>
              </a:rPr>
              <a:t>Insights: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BF89AF-71A3-E085-9F46-47C72040E1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961" y="4341238"/>
            <a:ext cx="1224312" cy="12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49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30A306-6766-6E31-5EE9-747410F1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5B63E9-D2FB-1E1F-2F15-D7E08551FF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783" y="116231"/>
            <a:ext cx="1612490" cy="1498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FC8BA9-B64D-920D-88A1-C3EB8303468A}"/>
              </a:ext>
            </a:extLst>
          </p:cNvPr>
          <p:cNvSpPr txBox="1"/>
          <p:nvPr/>
        </p:nvSpPr>
        <p:spPr>
          <a:xfrm>
            <a:off x="2683864" y="573236"/>
            <a:ext cx="4273527" cy="584775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7E79"/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Future Improvements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7E79"/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BC5CD96-7634-4753-DAD2-065D16B5284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7E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4170" y="5466159"/>
            <a:ext cx="3516526" cy="1298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EBAE3-66AF-B762-09D0-631F2020D7E8}"/>
              </a:ext>
            </a:extLst>
          </p:cNvPr>
          <p:cNvSpPr txBox="1"/>
          <p:nvPr/>
        </p:nvSpPr>
        <p:spPr>
          <a:xfrm>
            <a:off x="3616639" y="2756519"/>
            <a:ext cx="6491457" cy="642997"/>
          </a:xfrm>
          <a:custGeom>
            <a:avLst/>
            <a:gdLst>
              <a:gd name="connsiteX0" fmla="*/ 0 w 6491457"/>
              <a:gd name="connsiteY0" fmla="*/ 0 h 642997"/>
              <a:gd name="connsiteX1" fmla="*/ 525218 w 6491457"/>
              <a:gd name="connsiteY1" fmla="*/ 0 h 642997"/>
              <a:gd name="connsiteX2" fmla="*/ 920607 w 6491457"/>
              <a:gd name="connsiteY2" fmla="*/ 0 h 642997"/>
              <a:gd name="connsiteX3" fmla="*/ 1640568 w 6491457"/>
              <a:gd name="connsiteY3" fmla="*/ 0 h 642997"/>
              <a:gd name="connsiteX4" fmla="*/ 2165786 w 6491457"/>
              <a:gd name="connsiteY4" fmla="*/ 0 h 642997"/>
              <a:gd name="connsiteX5" fmla="*/ 2691004 w 6491457"/>
              <a:gd name="connsiteY5" fmla="*/ 0 h 642997"/>
              <a:gd name="connsiteX6" fmla="*/ 3410966 w 6491457"/>
              <a:gd name="connsiteY6" fmla="*/ 0 h 642997"/>
              <a:gd name="connsiteX7" fmla="*/ 3871269 w 6491457"/>
              <a:gd name="connsiteY7" fmla="*/ 0 h 642997"/>
              <a:gd name="connsiteX8" fmla="*/ 4591230 w 6491457"/>
              <a:gd name="connsiteY8" fmla="*/ 0 h 642997"/>
              <a:gd name="connsiteX9" fmla="*/ 5311192 w 6491457"/>
              <a:gd name="connsiteY9" fmla="*/ 0 h 642997"/>
              <a:gd name="connsiteX10" fmla="*/ 5901325 w 6491457"/>
              <a:gd name="connsiteY10" fmla="*/ 0 h 642997"/>
              <a:gd name="connsiteX11" fmla="*/ 6491457 w 6491457"/>
              <a:gd name="connsiteY11" fmla="*/ 0 h 642997"/>
              <a:gd name="connsiteX12" fmla="*/ 6491457 w 6491457"/>
              <a:gd name="connsiteY12" fmla="*/ 315069 h 642997"/>
              <a:gd name="connsiteX13" fmla="*/ 6491457 w 6491457"/>
              <a:gd name="connsiteY13" fmla="*/ 642997 h 642997"/>
              <a:gd name="connsiteX14" fmla="*/ 5901325 w 6491457"/>
              <a:gd name="connsiteY14" fmla="*/ 642997 h 642997"/>
              <a:gd name="connsiteX15" fmla="*/ 5441021 w 6491457"/>
              <a:gd name="connsiteY15" fmla="*/ 642997 h 642997"/>
              <a:gd name="connsiteX16" fmla="*/ 4850889 w 6491457"/>
              <a:gd name="connsiteY16" fmla="*/ 642997 h 642997"/>
              <a:gd name="connsiteX17" fmla="*/ 4130927 w 6491457"/>
              <a:gd name="connsiteY17" fmla="*/ 642997 h 642997"/>
              <a:gd name="connsiteX18" fmla="*/ 3540795 w 6491457"/>
              <a:gd name="connsiteY18" fmla="*/ 642997 h 642997"/>
              <a:gd name="connsiteX19" fmla="*/ 3145406 w 6491457"/>
              <a:gd name="connsiteY19" fmla="*/ 642997 h 642997"/>
              <a:gd name="connsiteX20" fmla="*/ 2685103 w 6491457"/>
              <a:gd name="connsiteY20" fmla="*/ 642997 h 642997"/>
              <a:gd name="connsiteX21" fmla="*/ 1965141 w 6491457"/>
              <a:gd name="connsiteY21" fmla="*/ 642997 h 642997"/>
              <a:gd name="connsiteX22" fmla="*/ 1375009 w 6491457"/>
              <a:gd name="connsiteY22" fmla="*/ 642997 h 642997"/>
              <a:gd name="connsiteX23" fmla="*/ 914705 w 6491457"/>
              <a:gd name="connsiteY23" fmla="*/ 642997 h 642997"/>
              <a:gd name="connsiteX24" fmla="*/ 0 w 6491457"/>
              <a:gd name="connsiteY24" fmla="*/ 642997 h 642997"/>
              <a:gd name="connsiteX25" fmla="*/ 0 w 6491457"/>
              <a:gd name="connsiteY25" fmla="*/ 340788 h 642997"/>
              <a:gd name="connsiteX26" fmla="*/ 0 w 6491457"/>
              <a:gd name="connsiteY26" fmla="*/ 0 h 642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491457" h="642997" extrusionOk="0">
                <a:moveTo>
                  <a:pt x="0" y="0"/>
                </a:moveTo>
                <a:cubicBezTo>
                  <a:pt x="242933" y="-39657"/>
                  <a:pt x="401693" y="47599"/>
                  <a:pt x="525218" y="0"/>
                </a:cubicBezTo>
                <a:cubicBezTo>
                  <a:pt x="648743" y="-47599"/>
                  <a:pt x="806439" y="3346"/>
                  <a:pt x="920607" y="0"/>
                </a:cubicBezTo>
                <a:cubicBezTo>
                  <a:pt x="1034775" y="-3346"/>
                  <a:pt x="1495808" y="56322"/>
                  <a:pt x="1640568" y="0"/>
                </a:cubicBezTo>
                <a:cubicBezTo>
                  <a:pt x="1785328" y="-56322"/>
                  <a:pt x="1998708" y="38392"/>
                  <a:pt x="2165786" y="0"/>
                </a:cubicBezTo>
                <a:cubicBezTo>
                  <a:pt x="2332864" y="-38392"/>
                  <a:pt x="2460510" y="29991"/>
                  <a:pt x="2691004" y="0"/>
                </a:cubicBezTo>
                <a:cubicBezTo>
                  <a:pt x="2921498" y="-29991"/>
                  <a:pt x="3202484" y="45707"/>
                  <a:pt x="3410966" y="0"/>
                </a:cubicBezTo>
                <a:cubicBezTo>
                  <a:pt x="3619448" y="-45707"/>
                  <a:pt x="3721893" y="7814"/>
                  <a:pt x="3871269" y="0"/>
                </a:cubicBezTo>
                <a:cubicBezTo>
                  <a:pt x="4020645" y="-7814"/>
                  <a:pt x="4395224" y="41848"/>
                  <a:pt x="4591230" y="0"/>
                </a:cubicBezTo>
                <a:cubicBezTo>
                  <a:pt x="4787236" y="-41848"/>
                  <a:pt x="5120092" y="56065"/>
                  <a:pt x="5311192" y="0"/>
                </a:cubicBezTo>
                <a:cubicBezTo>
                  <a:pt x="5502292" y="-56065"/>
                  <a:pt x="5729496" y="46427"/>
                  <a:pt x="5901325" y="0"/>
                </a:cubicBezTo>
                <a:cubicBezTo>
                  <a:pt x="6073154" y="-46427"/>
                  <a:pt x="6236210" y="27602"/>
                  <a:pt x="6491457" y="0"/>
                </a:cubicBezTo>
                <a:cubicBezTo>
                  <a:pt x="6494150" y="82736"/>
                  <a:pt x="6491273" y="201838"/>
                  <a:pt x="6491457" y="315069"/>
                </a:cubicBezTo>
                <a:cubicBezTo>
                  <a:pt x="6491641" y="428300"/>
                  <a:pt x="6456247" y="532704"/>
                  <a:pt x="6491457" y="642997"/>
                </a:cubicBezTo>
                <a:cubicBezTo>
                  <a:pt x="6319076" y="644277"/>
                  <a:pt x="6160623" y="628158"/>
                  <a:pt x="5901325" y="642997"/>
                </a:cubicBezTo>
                <a:cubicBezTo>
                  <a:pt x="5642027" y="657836"/>
                  <a:pt x="5587754" y="621068"/>
                  <a:pt x="5441021" y="642997"/>
                </a:cubicBezTo>
                <a:cubicBezTo>
                  <a:pt x="5294288" y="664926"/>
                  <a:pt x="5074431" y="601026"/>
                  <a:pt x="4850889" y="642997"/>
                </a:cubicBezTo>
                <a:cubicBezTo>
                  <a:pt x="4627347" y="684968"/>
                  <a:pt x="4299227" y="593493"/>
                  <a:pt x="4130927" y="642997"/>
                </a:cubicBezTo>
                <a:cubicBezTo>
                  <a:pt x="3962627" y="692501"/>
                  <a:pt x="3674310" y="624416"/>
                  <a:pt x="3540795" y="642997"/>
                </a:cubicBezTo>
                <a:cubicBezTo>
                  <a:pt x="3407280" y="661578"/>
                  <a:pt x="3249984" y="616043"/>
                  <a:pt x="3145406" y="642997"/>
                </a:cubicBezTo>
                <a:cubicBezTo>
                  <a:pt x="3040828" y="669951"/>
                  <a:pt x="2778048" y="627355"/>
                  <a:pt x="2685103" y="642997"/>
                </a:cubicBezTo>
                <a:cubicBezTo>
                  <a:pt x="2592158" y="658639"/>
                  <a:pt x="2177670" y="636663"/>
                  <a:pt x="1965141" y="642997"/>
                </a:cubicBezTo>
                <a:cubicBezTo>
                  <a:pt x="1752612" y="649331"/>
                  <a:pt x="1555201" y="620657"/>
                  <a:pt x="1375009" y="642997"/>
                </a:cubicBezTo>
                <a:cubicBezTo>
                  <a:pt x="1194817" y="665337"/>
                  <a:pt x="1051323" y="604087"/>
                  <a:pt x="914705" y="642997"/>
                </a:cubicBezTo>
                <a:cubicBezTo>
                  <a:pt x="778087" y="681907"/>
                  <a:pt x="238094" y="627043"/>
                  <a:pt x="0" y="642997"/>
                </a:cubicBezTo>
                <a:cubicBezTo>
                  <a:pt x="-15838" y="541705"/>
                  <a:pt x="14275" y="437181"/>
                  <a:pt x="0" y="340788"/>
                </a:cubicBezTo>
                <a:cubicBezTo>
                  <a:pt x="-14275" y="244395"/>
                  <a:pt x="11736" y="11083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solidFill>
                  <a:srgbClr val="FF7E79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Advanced Temporal Models:</a:t>
            </a:r>
            <a:r>
              <a:rPr lang="en-US" sz="1600" kern="100" dirty="0">
                <a:solidFill>
                  <a:srgbClr val="FF7E79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 Explore deep learning approaches like LSTM or Temporal Fusion Transformers.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60D90-2625-A904-866B-6050CAD9F7CF}"/>
              </a:ext>
            </a:extLst>
          </p:cNvPr>
          <p:cNvSpPr txBox="1"/>
          <p:nvPr/>
        </p:nvSpPr>
        <p:spPr>
          <a:xfrm>
            <a:off x="1787836" y="1518960"/>
            <a:ext cx="6491457" cy="926151"/>
          </a:xfrm>
          <a:custGeom>
            <a:avLst/>
            <a:gdLst>
              <a:gd name="connsiteX0" fmla="*/ 0 w 6491457"/>
              <a:gd name="connsiteY0" fmla="*/ 0 h 926151"/>
              <a:gd name="connsiteX1" fmla="*/ 525218 w 6491457"/>
              <a:gd name="connsiteY1" fmla="*/ 0 h 926151"/>
              <a:gd name="connsiteX2" fmla="*/ 920607 w 6491457"/>
              <a:gd name="connsiteY2" fmla="*/ 0 h 926151"/>
              <a:gd name="connsiteX3" fmla="*/ 1640568 w 6491457"/>
              <a:gd name="connsiteY3" fmla="*/ 0 h 926151"/>
              <a:gd name="connsiteX4" fmla="*/ 2165786 w 6491457"/>
              <a:gd name="connsiteY4" fmla="*/ 0 h 926151"/>
              <a:gd name="connsiteX5" fmla="*/ 2691004 w 6491457"/>
              <a:gd name="connsiteY5" fmla="*/ 0 h 926151"/>
              <a:gd name="connsiteX6" fmla="*/ 3410966 w 6491457"/>
              <a:gd name="connsiteY6" fmla="*/ 0 h 926151"/>
              <a:gd name="connsiteX7" fmla="*/ 3871269 w 6491457"/>
              <a:gd name="connsiteY7" fmla="*/ 0 h 926151"/>
              <a:gd name="connsiteX8" fmla="*/ 4591230 w 6491457"/>
              <a:gd name="connsiteY8" fmla="*/ 0 h 926151"/>
              <a:gd name="connsiteX9" fmla="*/ 5311192 w 6491457"/>
              <a:gd name="connsiteY9" fmla="*/ 0 h 926151"/>
              <a:gd name="connsiteX10" fmla="*/ 5901325 w 6491457"/>
              <a:gd name="connsiteY10" fmla="*/ 0 h 926151"/>
              <a:gd name="connsiteX11" fmla="*/ 6491457 w 6491457"/>
              <a:gd name="connsiteY11" fmla="*/ 0 h 926151"/>
              <a:gd name="connsiteX12" fmla="*/ 6491457 w 6491457"/>
              <a:gd name="connsiteY12" fmla="*/ 453814 h 926151"/>
              <a:gd name="connsiteX13" fmla="*/ 6491457 w 6491457"/>
              <a:gd name="connsiteY13" fmla="*/ 926151 h 926151"/>
              <a:gd name="connsiteX14" fmla="*/ 5901325 w 6491457"/>
              <a:gd name="connsiteY14" fmla="*/ 926151 h 926151"/>
              <a:gd name="connsiteX15" fmla="*/ 5441021 w 6491457"/>
              <a:gd name="connsiteY15" fmla="*/ 926151 h 926151"/>
              <a:gd name="connsiteX16" fmla="*/ 4850889 w 6491457"/>
              <a:gd name="connsiteY16" fmla="*/ 926151 h 926151"/>
              <a:gd name="connsiteX17" fmla="*/ 4130927 w 6491457"/>
              <a:gd name="connsiteY17" fmla="*/ 926151 h 926151"/>
              <a:gd name="connsiteX18" fmla="*/ 3540795 w 6491457"/>
              <a:gd name="connsiteY18" fmla="*/ 926151 h 926151"/>
              <a:gd name="connsiteX19" fmla="*/ 3145406 w 6491457"/>
              <a:gd name="connsiteY19" fmla="*/ 926151 h 926151"/>
              <a:gd name="connsiteX20" fmla="*/ 2685103 w 6491457"/>
              <a:gd name="connsiteY20" fmla="*/ 926151 h 926151"/>
              <a:gd name="connsiteX21" fmla="*/ 1965141 w 6491457"/>
              <a:gd name="connsiteY21" fmla="*/ 926151 h 926151"/>
              <a:gd name="connsiteX22" fmla="*/ 1375009 w 6491457"/>
              <a:gd name="connsiteY22" fmla="*/ 926151 h 926151"/>
              <a:gd name="connsiteX23" fmla="*/ 914705 w 6491457"/>
              <a:gd name="connsiteY23" fmla="*/ 926151 h 926151"/>
              <a:gd name="connsiteX24" fmla="*/ 0 w 6491457"/>
              <a:gd name="connsiteY24" fmla="*/ 926151 h 926151"/>
              <a:gd name="connsiteX25" fmla="*/ 0 w 6491457"/>
              <a:gd name="connsiteY25" fmla="*/ 490860 h 926151"/>
              <a:gd name="connsiteX26" fmla="*/ 0 w 6491457"/>
              <a:gd name="connsiteY26" fmla="*/ 0 h 92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491457" h="926151" extrusionOk="0">
                <a:moveTo>
                  <a:pt x="0" y="0"/>
                </a:moveTo>
                <a:cubicBezTo>
                  <a:pt x="242933" y="-39657"/>
                  <a:pt x="401693" y="47599"/>
                  <a:pt x="525218" y="0"/>
                </a:cubicBezTo>
                <a:cubicBezTo>
                  <a:pt x="648743" y="-47599"/>
                  <a:pt x="806439" y="3346"/>
                  <a:pt x="920607" y="0"/>
                </a:cubicBezTo>
                <a:cubicBezTo>
                  <a:pt x="1034775" y="-3346"/>
                  <a:pt x="1495808" y="56322"/>
                  <a:pt x="1640568" y="0"/>
                </a:cubicBezTo>
                <a:cubicBezTo>
                  <a:pt x="1785328" y="-56322"/>
                  <a:pt x="1998708" y="38392"/>
                  <a:pt x="2165786" y="0"/>
                </a:cubicBezTo>
                <a:cubicBezTo>
                  <a:pt x="2332864" y="-38392"/>
                  <a:pt x="2460510" y="29991"/>
                  <a:pt x="2691004" y="0"/>
                </a:cubicBezTo>
                <a:cubicBezTo>
                  <a:pt x="2921498" y="-29991"/>
                  <a:pt x="3202484" y="45707"/>
                  <a:pt x="3410966" y="0"/>
                </a:cubicBezTo>
                <a:cubicBezTo>
                  <a:pt x="3619448" y="-45707"/>
                  <a:pt x="3721893" y="7814"/>
                  <a:pt x="3871269" y="0"/>
                </a:cubicBezTo>
                <a:cubicBezTo>
                  <a:pt x="4020645" y="-7814"/>
                  <a:pt x="4395224" y="41848"/>
                  <a:pt x="4591230" y="0"/>
                </a:cubicBezTo>
                <a:cubicBezTo>
                  <a:pt x="4787236" y="-41848"/>
                  <a:pt x="5120092" y="56065"/>
                  <a:pt x="5311192" y="0"/>
                </a:cubicBezTo>
                <a:cubicBezTo>
                  <a:pt x="5502292" y="-56065"/>
                  <a:pt x="5729496" y="46427"/>
                  <a:pt x="5901325" y="0"/>
                </a:cubicBezTo>
                <a:cubicBezTo>
                  <a:pt x="6073154" y="-46427"/>
                  <a:pt x="6236210" y="27602"/>
                  <a:pt x="6491457" y="0"/>
                </a:cubicBezTo>
                <a:cubicBezTo>
                  <a:pt x="6501949" y="126182"/>
                  <a:pt x="6445818" y="321565"/>
                  <a:pt x="6491457" y="453814"/>
                </a:cubicBezTo>
                <a:cubicBezTo>
                  <a:pt x="6537096" y="586063"/>
                  <a:pt x="6449499" y="720384"/>
                  <a:pt x="6491457" y="926151"/>
                </a:cubicBezTo>
                <a:cubicBezTo>
                  <a:pt x="6319076" y="927431"/>
                  <a:pt x="6160623" y="911312"/>
                  <a:pt x="5901325" y="926151"/>
                </a:cubicBezTo>
                <a:cubicBezTo>
                  <a:pt x="5642027" y="940990"/>
                  <a:pt x="5587754" y="904222"/>
                  <a:pt x="5441021" y="926151"/>
                </a:cubicBezTo>
                <a:cubicBezTo>
                  <a:pt x="5294288" y="948080"/>
                  <a:pt x="5074431" y="884180"/>
                  <a:pt x="4850889" y="926151"/>
                </a:cubicBezTo>
                <a:cubicBezTo>
                  <a:pt x="4627347" y="968122"/>
                  <a:pt x="4299227" y="876647"/>
                  <a:pt x="4130927" y="926151"/>
                </a:cubicBezTo>
                <a:cubicBezTo>
                  <a:pt x="3962627" y="975655"/>
                  <a:pt x="3674310" y="907570"/>
                  <a:pt x="3540795" y="926151"/>
                </a:cubicBezTo>
                <a:cubicBezTo>
                  <a:pt x="3407280" y="944732"/>
                  <a:pt x="3249984" y="899197"/>
                  <a:pt x="3145406" y="926151"/>
                </a:cubicBezTo>
                <a:cubicBezTo>
                  <a:pt x="3040828" y="953105"/>
                  <a:pt x="2778048" y="910509"/>
                  <a:pt x="2685103" y="926151"/>
                </a:cubicBezTo>
                <a:cubicBezTo>
                  <a:pt x="2592158" y="941793"/>
                  <a:pt x="2177670" y="919817"/>
                  <a:pt x="1965141" y="926151"/>
                </a:cubicBezTo>
                <a:cubicBezTo>
                  <a:pt x="1752612" y="932485"/>
                  <a:pt x="1555201" y="903811"/>
                  <a:pt x="1375009" y="926151"/>
                </a:cubicBezTo>
                <a:cubicBezTo>
                  <a:pt x="1194817" y="948491"/>
                  <a:pt x="1051323" y="887241"/>
                  <a:pt x="914705" y="926151"/>
                </a:cubicBezTo>
                <a:cubicBezTo>
                  <a:pt x="778087" y="965061"/>
                  <a:pt x="238094" y="910197"/>
                  <a:pt x="0" y="926151"/>
                </a:cubicBezTo>
                <a:cubicBezTo>
                  <a:pt x="-13215" y="756741"/>
                  <a:pt x="8803" y="592949"/>
                  <a:pt x="0" y="490860"/>
                </a:cubicBezTo>
                <a:cubicBezTo>
                  <a:pt x="-8803" y="388771"/>
                  <a:pt x="2637" y="23132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solidFill>
                  <a:srgbClr val="FF7E79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Additional Features:</a:t>
            </a:r>
            <a:r>
              <a:rPr lang="en-US" sz="1600" kern="100" dirty="0">
                <a:solidFill>
                  <a:srgbClr val="FF7E79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 Incorporate external factors such as public events, demographics, population density or traffic conditions to improve prediction of short-term demand spikes.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FF262-D6CF-6BE6-E3D1-CC03B30E8B61}"/>
              </a:ext>
            </a:extLst>
          </p:cNvPr>
          <p:cNvSpPr txBox="1"/>
          <p:nvPr/>
        </p:nvSpPr>
        <p:spPr>
          <a:xfrm>
            <a:off x="3686213" y="4643302"/>
            <a:ext cx="6491457" cy="926151"/>
          </a:xfrm>
          <a:custGeom>
            <a:avLst/>
            <a:gdLst>
              <a:gd name="connsiteX0" fmla="*/ 0 w 6491457"/>
              <a:gd name="connsiteY0" fmla="*/ 0 h 926151"/>
              <a:gd name="connsiteX1" fmla="*/ 525218 w 6491457"/>
              <a:gd name="connsiteY1" fmla="*/ 0 h 926151"/>
              <a:gd name="connsiteX2" fmla="*/ 920607 w 6491457"/>
              <a:gd name="connsiteY2" fmla="*/ 0 h 926151"/>
              <a:gd name="connsiteX3" fmla="*/ 1640568 w 6491457"/>
              <a:gd name="connsiteY3" fmla="*/ 0 h 926151"/>
              <a:gd name="connsiteX4" fmla="*/ 2165786 w 6491457"/>
              <a:gd name="connsiteY4" fmla="*/ 0 h 926151"/>
              <a:gd name="connsiteX5" fmla="*/ 2691004 w 6491457"/>
              <a:gd name="connsiteY5" fmla="*/ 0 h 926151"/>
              <a:gd name="connsiteX6" fmla="*/ 3410966 w 6491457"/>
              <a:gd name="connsiteY6" fmla="*/ 0 h 926151"/>
              <a:gd name="connsiteX7" fmla="*/ 3871269 w 6491457"/>
              <a:gd name="connsiteY7" fmla="*/ 0 h 926151"/>
              <a:gd name="connsiteX8" fmla="*/ 4591230 w 6491457"/>
              <a:gd name="connsiteY8" fmla="*/ 0 h 926151"/>
              <a:gd name="connsiteX9" fmla="*/ 5311192 w 6491457"/>
              <a:gd name="connsiteY9" fmla="*/ 0 h 926151"/>
              <a:gd name="connsiteX10" fmla="*/ 5901325 w 6491457"/>
              <a:gd name="connsiteY10" fmla="*/ 0 h 926151"/>
              <a:gd name="connsiteX11" fmla="*/ 6491457 w 6491457"/>
              <a:gd name="connsiteY11" fmla="*/ 0 h 926151"/>
              <a:gd name="connsiteX12" fmla="*/ 6491457 w 6491457"/>
              <a:gd name="connsiteY12" fmla="*/ 453814 h 926151"/>
              <a:gd name="connsiteX13" fmla="*/ 6491457 w 6491457"/>
              <a:gd name="connsiteY13" fmla="*/ 926151 h 926151"/>
              <a:gd name="connsiteX14" fmla="*/ 5901325 w 6491457"/>
              <a:gd name="connsiteY14" fmla="*/ 926151 h 926151"/>
              <a:gd name="connsiteX15" fmla="*/ 5441021 w 6491457"/>
              <a:gd name="connsiteY15" fmla="*/ 926151 h 926151"/>
              <a:gd name="connsiteX16" fmla="*/ 4850889 w 6491457"/>
              <a:gd name="connsiteY16" fmla="*/ 926151 h 926151"/>
              <a:gd name="connsiteX17" fmla="*/ 4130927 w 6491457"/>
              <a:gd name="connsiteY17" fmla="*/ 926151 h 926151"/>
              <a:gd name="connsiteX18" fmla="*/ 3540795 w 6491457"/>
              <a:gd name="connsiteY18" fmla="*/ 926151 h 926151"/>
              <a:gd name="connsiteX19" fmla="*/ 3145406 w 6491457"/>
              <a:gd name="connsiteY19" fmla="*/ 926151 h 926151"/>
              <a:gd name="connsiteX20" fmla="*/ 2685103 w 6491457"/>
              <a:gd name="connsiteY20" fmla="*/ 926151 h 926151"/>
              <a:gd name="connsiteX21" fmla="*/ 1965141 w 6491457"/>
              <a:gd name="connsiteY21" fmla="*/ 926151 h 926151"/>
              <a:gd name="connsiteX22" fmla="*/ 1375009 w 6491457"/>
              <a:gd name="connsiteY22" fmla="*/ 926151 h 926151"/>
              <a:gd name="connsiteX23" fmla="*/ 914705 w 6491457"/>
              <a:gd name="connsiteY23" fmla="*/ 926151 h 926151"/>
              <a:gd name="connsiteX24" fmla="*/ 0 w 6491457"/>
              <a:gd name="connsiteY24" fmla="*/ 926151 h 926151"/>
              <a:gd name="connsiteX25" fmla="*/ 0 w 6491457"/>
              <a:gd name="connsiteY25" fmla="*/ 490860 h 926151"/>
              <a:gd name="connsiteX26" fmla="*/ 0 w 6491457"/>
              <a:gd name="connsiteY26" fmla="*/ 0 h 92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491457" h="926151" extrusionOk="0">
                <a:moveTo>
                  <a:pt x="0" y="0"/>
                </a:moveTo>
                <a:cubicBezTo>
                  <a:pt x="242933" y="-39657"/>
                  <a:pt x="401693" y="47599"/>
                  <a:pt x="525218" y="0"/>
                </a:cubicBezTo>
                <a:cubicBezTo>
                  <a:pt x="648743" y="-47599"/>
                  <a:pt x="806439" y="3346"/>
                  <a:pt x="920607" y="0"/>
                </a:cubicBezTo>
                <a:cubicBezTo>
                  <a:pt x="1034775" y="-3346"/>
                  <a:pt x="1495808" y="56322"/>
                  <a:pt x="1640568" y="0"/>
                </a:cubicBezTo>
                <a:cubicBezTo>
                  <a:pt x="1785328" y="-56322"/>
                  <a:pt x="1998708" y="38392"/>
                  <a:pt x="2165786" y="0"/>
                </a:cubicBezTo>
                <a:cubicBezTo>
                  <a:pt x="2332864" y="-38392"/>
                  <a:pt x="2460510" y="29991"/>
                  <a:pt x="2691004" y="0"/>
                </a:cubicBezTo>
                <a:cubicBezTo>
                  <a:pt x="2921498" y="-29991"/>
                  <a:pt x="3202484" y="45707"/>
                  <a:pt x="3410966" y="0"/>
                </a:cubicBezTo>
                <a:cubicBezTo>
                  <a:pt x="3619448" y="-45707"/>
                  <a:pt x="3721893" y="7814"/>
                  <a:pt x="3871269" y="0"/>
                </a:cubicBezTo>
                <a:cubicBezTo>
                  <a:pt x="4020645" y="-7814"/>
                  <a:pt x="4395224" y="41848"/>
                  <a:pt x="4591230" y="0"/>
                </a:cubicBezTo>
                <a:cubicBezTo>
                  <a:pt x="4787236" y="-41848"/>
                  <a:pt x="5120092" y="56065"/>
                  <a:pt x="5311192" y="0"/>
                </a:cubicBezTo>
                <a:cubicBezTo>
                  <a:pt x="5502292" y="-56065"/>
                  <a:pt x="5729496" y="46427"/>
                  <a:pt x="5901325" y="0"/>
                </a:cubicBezTo>
                <a:cubicBezTo>
                  <a:pt x="6073154" y="-46427"/>
                  <a:pt x="6236210" y="27602"/>
                  <a:pt x="6491457" y="0"/>
                </a:cubicBezTo>
                <a:cubicBezTo>
                  <a:pt x="6501949" y="126182"/>
                  <a:pt x="6445818" y="321565"/>
                  <a:pt x="6491457" y="453814"/>
                </a:cubicBezTo>
                <a:cubicBezTo>
                  <a:pt x="6537096" y="586063"/>
                  <a:pt x="6449499" y="720384"/>
                  <a:pt x="6491457" y="926151"/>
                </a:cubicBezTo>
                <a:cubicBezTo>
                  <a:pt x="6319076" y="927431"/>
                  <a:pt x="6160623" y="911312"/>
                  <a:pt x="5901325" y="926151"/>
                </a:cubicBezTo>
                <a:cubicBezTo>
                  <a:pt x="5642027" y="940990"/>
                  <a:pt x="5587754" y="904222"/>
                  <a:pt x="5441021" y="926151"/>
                </a:cubicBezTo>
                <a:cubicBezTo>
                  <a:pt x="5294288" y="948080"/>
                  <a:pt x="5074431" y="884180"/>
                  <a:pt x="4850889" y="926151"/>
                </a:cubicBezTo>
                <a:cubicBezTo>
                  <a:pt x="4627347" y="968122"/>
                  <a:pt x="4299227" y="876647"/>
                  <a:pt x="4130927" y="926151"/>
                </a:cubicBezTo>
                <a:cubicBezTo>
                  <a:pt x="3962627" y="975655"/>
                  <a:pt x="3674310" y="907570"/>
                  <a:pt x="3540795" y="926151"/>
                </a:cubicBezTo>
                <a:cubicBezTo>
                  <a:pt x="3407280" y="944732"/>
                  <a:pt x="3249984" y="899197"/>
                  <a:pt x="3145406" y="926151"/>
                </a:cubicBezTo>
                <a:cubicBezTo>
                  <a:pt x="3040828" y="953105"/>
                  <a:pt x="2778048" y="910509"/>
                  <a:pt x="2685103" y="926151"/>
                </a:cubicBezTo>
                <a:cubicBezTo>
                  <a:pt x="2592158" y="941793"/>
                  <a:pt x="2177670" y="919817"/>
                  <a:pt x="1965141" y="926151"/>
                </a:cubicBezTo>
                <a:cubicBezTo>
                  <a:pt x="1752612" y="932485"/>
                  <a:pt x="1555201" y="903811"/>
                  <a:pt x="1375009" y="926151"/>
                </a:cubicBezTo>
                <a:cubicBezTo>
                  <a:pt x="1194817" y="948491"/>
                  <a:pt x="1051323" y="887241"/>
                  <a:pt x="914705" y="926151"/>
                </a:cubicBezTo>
                <a:cubicBezTo>
                  <a:pt x="778087" y="965061"/>
                  <a:pt x="238094" y="910197"/>
                  <a:pt x="0" y="926151"/>
                </a:cubicBezTo>
                <a:cubicBezTo>
                  <a:pt x="-13215" y="756741"/>
                  <a:pt x="8803" y="592949"/>
                  <a:pt x="0" y="490860"/>
                </a:cubicBezTo>
                <a:cubicBezTo>
                  <a:pt x="-8803" y="388771"/>
                  <a:pt x="2637" y="23132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solidFill>
                  <a:srgbClr val="FF7E79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Visualization &amp; Dashboard:</a:t>
            </a:r>
            <a:r>
              <a:rPr lang="en-US" sz="1600" kern="100" dirty="0">
                <a:solidFill>
                  <a:srgbClr val="FF7E79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 Develop an interactive dashboard for real-time monitoring of forecasts, residuals, and feature contributions to support operational decision-making.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A3B58-2B1E-B704-613F-FD425EEAF68A}"/>
              </a:ext>
            </a:extLst>
          </p:cNvPr>
          <p:cNvSpPr txBox="1"/>
          <p:nvPr/>
        </p:nvSpPr>
        <p:spPr>
          <a:xfrm>
            <a:off x="1837534" y="3639585"/>
            <a:ext cx="6491457" cy="642997"/>
          </a:xfrm>
          <a:custGeom>
            <a:avLst/>
            <a:gdLst>
              <a:gd name="connsiteX0" fmla="*/ 0 w 6491457"/>
              <a:gd name="connsiteY0" fmla="*/ 0 h 642997"/>
              <a:gd name="connsiteX1" fmla="*/ 525218 w 6491457"/>
              <a:gd name="connsiteY1" fmla="*/ 0 h 642997"/>
              <a:gd name="connsiteX2" fmla="*/ 920607 w 6491457"/>
              <a:gd name="connsiteY2" fmla="*/ 0 h 642997"/>
              <a:gd name="connsiteX3" fmla="*/ 1640568 w 6491457"/>
              <a:gd name="connsiteY3" fmla="*/ 0 h 642997"/>
              <a:gd name="connsiteX4" fmla="*/ 2165786 w 6491457"/>
              <a:gd name="connsiteY4" fmla="*/ 0 h 642997"/>
              <a:gd name="connsiteX5" fmla="*/ 2691004 w 6491457"/>
              <a:gd name="connsiteY5" fmla="*/ 0 h 642997"/>
              <a:gd name="connsiteX6" fmla="*/ 3410966 w 6491457"/>
              <a:gd name="connsiteY6" fmla="*/ 0 h 642997"/>
              <a:gd name="connsiteX7" fmla="*/ 3871269 w 6491457"/>
              <a:gd name="connsiteY7" fmla="*/ 0 h 642997"/>
              <a:gd name="connsiteX8" fmla="*/ 4591230 w 6491457"/>
              <a:gd name="connsiteY8" fmla="*/ 0 h 642997"/>
              <a:gd name="connsiteX9" fmla="*/ 5311192 w 6491457"/>
              <a:gd name="connsiteY9" fmla="*/ 0 h 642997"/>
              <a:gd name="connsiteX10" fmla="*/ 5901325 w 6491457"/>
              <a:gd name="connsiteY10" fmla="*/ 0 h 642997"/>
              <a:gd name="connsiteX11" fmla="*/ 6491457 w 6491457"/>
              <a:gd name="connsiteY11" fmla="*/ 0 h 642997"/>
              <a:gd name="connsiteX12" fmla="*/ 6491457 w 6491457"/>
              <a:gd name="connsiteY12" fmla="*/ 315069 h 642997"/>
              <a:gd name="connsiteX13" fmla="*/ 6491457 w 6491457"/>
              <a:gd name="connsiteY13" fmla="*/ 642997 h 642997"/>
              <a:gd name="connsiteX14" fmla="*/ 5901325 w 6491457"/>
              <a:gd name="connsiteY14" fmla="*/ 642997 h 642997"/>
              <a:gd name="connsiteX15" fmla="*/ 5441021 w 6491457"/>
              <a:gd name="connsiteY15" fmla="*/ 642997 h 642997"/>
              <a:gd name="connsiteX16" fmla="*/ 4850889 w 6491457"/>
              <a:gd name="connsiteY16" fmla="*/ 642997 h 642997"/>
              <a:gd name="connsiteX17" fmla="*/ 4130927 w 6491457"/>
              <a:gd name="connsiteY17" fmla="*/ 642997 h 642997"/>
              <a:gd name="connsiteX18" fmla="*/ 3540795 w 6491457"/>
              <a:gd name="connsiteY18" fmla="*/ 642997 h 642997"/>
              <a:gd name="connsiteX19" fmla="*/ 3145406 w 6491457"/>
              <a:gd name="connsiteY19" fmla="*/ 642997 h 642997"/>
              <a:gd name="connsiteX20" fmla="*/ 2685103 w 6491457"/>
              <a:gd name="connsiteY20" fmla="*/ 642997 h 642997"/>
              <a:gd name="connsiteX21" fmla="*/ 1965141 w 6491457"/>
              <a:gd name="connsiteY21" fmla="*/ 642997 h 642997"/>
              <a:gd name="connsiteX22" fmla="*/ 1375009 w 6491457"/>
              <a:gd name="connsiteY22" fmla="*/ 642997 h 642997"/>
              <a:gd name="connsiteX23" fmla="*/ 914705 w 6491457"/>
              <a:gd name="connsiteY23" fmla="*/ 642997 h 642997"/>
              <a:gd name="connsiteX24" fmla="*/ 0 w 6491457"/>
              <a:gd name="connsiteY24" fmla="*/ 642997 h 642997"/>
              <a:gd name="connsiteX25" fmla="*/ 0 w 6491457"/>
              <a:gd name="connsiteY25" fmla="*/ 340788 h 642997"/>
              <a:gd name="connsiteX26" fmla="*/ 0 w 6491457"/>
              <a:gd name="connsiteY26" fmla="*/ 0 h 642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491457" h="642997" extrusionOk="0">
                <a:moveTo>
                  <a:pt x="0" y="0"/>
                </a:moveTo>
                <a:cubicBezTo>
                  <a:pt x="242933" y="-39657"/>
                  <a:pt x="401693" y="47599"/>
                  <a:pt x="525218" y="0"/>
                </a:cubicBezTo>
                <a:cubicBezTo>
                  <a:pt x="648743" y="-47599"/>
                  <a:pt x="806439" y="3346"/>
                  <a:pt x="920607" y="0"/>
                </a:cubicBezTo>
                <a:cubicBezTo>
                  <a:pt x="1034775" y="-3346"/>
                  <a:pt x="1495808" y="56322"/>
                  <a:pt x="1640568" y="0"/>
                </a:cubicBezTo>
                <a:cubicBezTo>
                  <a:pt x="1785328" y="-56322"/>
                  <a:pt x="1998708" y="38392"/>
                  <a:pt x="2165786" y="0"/>
                </a:cubicBezTo>
                <a:cubicBezTo>
                  <a:pt x="2332864" y="-38392"/>
                  <a:pt x="2460510" y="29991"/>
                  <a:pt x="2691004" y="0"/>
                </a:cubicBezTo>
                <a:cubicBezTo>
                  <a:pt x="2921498" y="-29991"/>
                  <a:pt x="3202484" y="45707"/>
                  <a:pt x="3410966" y="0"/>
                </a:cubicBezTo>
                <a:cubicBezTo>
                  <a:pt x="3619448" y="-45707"/>
                  <a:pt x="3721893" y="7814"/>
                  <a:pt x="3871269" y="0"/>
                </a:cubicBezTo>
                <a:cubicBezTo>
                  <a:pt x="4020645" y="-7814"/>
                  <a:pt x="4395224" y="41848"/>
                  <a:pt x="4591230" y="0"/>
                </a:cubicBezTo>
                <a:cubicBezTo>
                  <a:pt x="4787236" y="-41848"/>
                  <a:pt x="5120092" y="56065"/>
                  <a:pt x="5311192" y="0"/>
                </a:cubicBezTo>
                <a:cubicBezTo>
                  <a:pt x="5502292" y="-56065"/>
                  <a:pt x="5729496" y="46427"/>
                  <a:pt x="5901325" y="0"/>
                </a:cubicBezTo>
                <a:cubicBezTo>
                  <a:pt x="6073154" y="-46427"/>
                  <a:pt x="6236210" y="27602"/>
                  <a:pt x="6491457" y="0"/>
                </a:cubicBezTo>
                <a:cubicBezTo>
                  <a:pt x="6494150" y="82736"/>
                  <a:pt x="6491273" y="201838"/>
                  <a:pt x="6491457" y="315069"/>
                </a:cubicBezTo>
                <a:cubicBezTo>
                  <a:pt x="6491641" y="428300"/>
                  <a:pt x="6456247" y="532704"/>
                  <a:pt x="6491457" y="642997"/>
                </a:cubicBezTo>
                <a:cubicBezTo>
                  <a:pt x="6319076" y="644277"/>
                  <a:pt x="6160623" y="628158"/>
                  <a:pt x="5901325" y="642997"/>
                </a:cubicBezTo>
                <a:cubicBezTo>
                  <a:pt x="5642027" y="657836"/>
                  <a:pt x="5587754" y="621068"/>
                  <a:pt x="5441021" y="642997"/>
                </a:cubicBezTo>
                <a:cubicBezTo>
                  <a:pt x="5294288" y="664926"/>
                  <a:pt x="5074431" y="601026"/>
                  <a:pt x="4850889" y="642997"/>
                </a:cubicBezTo>
                <a:cubicBezTo>
                  <a:pt x="4627347" y="684968"/>
                  <a:pt x="4299227" y="593493"/>
                  <a:pt x="4130927" y="642997"/>
                </a:cubicBezTo>
                <a:cubicBezTo>
                  <a:pt x="3962627" y="692501"/>
                  <a:pt x="3674310" y="624416"/>
                  <a:pt x="3540795" y="642997"/>
                </a:cubicBezTo>
                <a:cubicBezTo>
                  <a:pt x="3407280" y="661578"/>
                  <a:pt x="3249984" y="616043"/>
                  <a:pt x="3145406" y="642997"/>
                </a:cubicBezTo>
                <a:cubicBezTo>
                  <a:pt x="3040828" y="669951"/>
                  <a:pt x="2778048" y="627355"/>
                  <a:pt x="2685103" y="642997"/>
                </a:cubicBezTo>
                <a:cubicBezTo>
                  <a:pt x="2592158" y="658639"/>
                  <a:pt x="2177670" y="636663"/>
                  <a:pt x="1965141" y="642997"/>
                </a:cubicBezTo>
                <a:cubicBezTo>
                  <a:pt x="1752612" y="649331"/>
                  <a:pt x="1555201" y="620657"/>
                  <a:pt x="1375009" y="642997"/>
                </a:cubicBezTo>
                <a:cubicBezTo>
                  <a:pt x="1194817" y="665337"/>
                  <a:pt x="1051323" y="604087"/>
                  <a:pt x="914705" y="642997"/>
                </a:cubicBezTo>
                <a:cubicBezTo>
                  <a:pt x="778087" y="681907"/>
                  <a:pt x="238094" y="627043"/>
                  <a:pt x="0" y="642997"/>
                </a:cubicBezTo>
                <a:cubicBezTo>
                  <a:pt x="-15838" y="541705"/>
                  <a:pt x="14275" y="437181"/>
                  <a:pt x="0" y="340788"/>
                </a:cubicBezTo>
                <a:cubicBezTo>
                  <a:pt x="-14275" y="244395"/>
                  <a:pt x="11736" y="11083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solidFill>
                  <a:srgbClr val="FF7E79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Data Granularity:</a:t>
            </a:r>
            <a:r>
              <a:rPr lang="en-US" sz="1600" kern="100" dirty="0">
                <a:solidFill>
                  <a:srgbClr val="FF7E79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 Use finer-grained spatial or temporal data (e.g., neighborhood-level or hourly call data) to improve local accuracy.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194494-7AFF-48D4-676B-417BC01039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7905" y="341512"/>
            <a:ext cx="1489765" cy="148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55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9C4734-D7E0-5F05-57FB-CFD02E162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AF7BA2-1424-5B30-B412-0438C66BC0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348" y="2855290"/>
            <a:ext cx="1883625" cy="28000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F345EF-1DEE-170A-9CC3-80A58A8E2F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01553" y="5503901"/>
            <a:ext cx="3516526" cy="1298875"/>
          </a:xfrm>
          <a:prstGeom prst="rect">
            <a:avLst/>
          </a:prstGeom>
        </p:spPr>
      </p:pic>
      <p:sp>
        <p:nvSpPr>
          <p:cNvPr id="9" name="Folded Corner 8">
            <a:extLst>
              <a:ext uri="{FF2B5EF4-FFF2-40B4-BE49-F238E27FC236}">
                <a16:creationId xmlns:a16="http://schemas.microsoft.com/office/drawing/2014/main" id="{0BA3C05B-183F-00C3-3E2A-9843B023902F}"/>
              </a:ext>
            </a:extLst>
          </p:cNvPr>
          <p:cNvSpPr/>
          <p:nvPr/>
        </p:nvSpPr>
        <p:spPr>
          <a:xfrm>
            <a:off x="2649785" y="2855290"/>
            <a:ext cx="7488120" cy="1298875"/>
          </a:xfrm>
          <a:prstGeom prst="foldedCorner">
            <a:avLst>
              <a:gd name="adj" fmla="val 18725"/>
            </a:avLst>
          </a:prstGeom>
          <a:noFill/>
          <a:ln>
            <a:solidFill>
              <a:srgbClr val="FFD5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kern="100" dirty="0">
                <a:solidFill>
                  <a:srgbClr val="FFD579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The citywide XGBoost model demonstrated strong overall performance (</a:t>
            </a:r>
            <a:r>
              <a:rPr lang="en-US" sz="1800" kern="100" dirty="0">
                <a:solidFill>
                  <a:schemeClr val="tx2"/>
                </a:solidFill>
                <a:effectLst/>
                <a:latin typeface="Chalkboard SE Light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RMSE 47.84, R² 0.98, MAPE 5.09%</a:t>
            </a:r>
            <a:r>
              <a:rPr lang="en-US" sz="1800" kern="100" dirty="0">
                <a:solidFill>
                  <a:srgbClr val="FFD579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), significantly outperforming the linear regression baseline.</a:t>
            </a:r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84032ADF-E0C7-FCD7-28EC-24B33CDF8F95}"/>
              </a:ext>
            </a:extLst>
          </p:cNvPr>
          <p:cNvSpPr/>
          <p:nvPr/>
        </p:nvSpPr>
        <p:spPr>
          <a:xfrm>
            <a:off x="2649788" y="4408320"/>
            <a:ext cx="7488120" cy="1386188"/>
          </a:xfrm>
          <a:prstGeom prst="foldedCorner">
            <a:avLst/>
          </a:prstGeom>
          <a:noFill/>
          <a:ln>
            <a:solidFill>
              <a:srgbClr val="FFD579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kern="100" dirty="0">
              <a:solidFill>
                <a:srgbClr val="FFD579"/>
              </a:solidFill>
              <a:effectLst/>
              <a:latin typeface="Chalkboard SE" panose="03050602040202020205" pitchFamily="66" charset="77"/>
              <a:ea typeface="Rockwell" panose="02060603020205020403" pitchFamily="18" charset="77"/>
              <a:cs typeface="Vrinda" panose="020B0502040204020203" pitchFamily="34" charset="0"/>
            </a:endParaRPr>
          </a:p>
          <a:p>
            <a:r>
              <a:rPr lang="en-US" sz="1800" kern="100" dirty="0">
                <a:solidFill>
                  <a:srgbClr val="FFD579"/>
                </a:solidFill>
                <a:effectLst/>
                <a:latin typeface="Chalkboard SE" panose="03050602040202020205" pitchFamily="66" charset="77"/>
                <a:ea typeface="Rockwell" panose="02060603020205020403" pitchFamily="18" charset="77"/>
                <a:cs typeface="Vrinda" panose="020B0502040204020203" pitchFamily="34" charset="0"/>
              </a:rPr>
              <a:t>Borough-level XGBoost models captured local trends and outperformed Prophet benchmarks, though performance varied due to differences in data volume and variability, with Manhattan showing the highest prediction error.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C14475-38DD-532D-E447-3510D4D42891}"/>
              </a:ext>
            </a:extLst>
          </p:cNvPr>
          <p:cNvSpPr txBox="1"/>
          <p:nvPr/>
        </p:nvSpPr>
        <p:spPr>
          <a:xfrm>
            <a:off x="3727173" y="2002640"/>
            <a:ext cx="3230218" cy="69086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317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rtlCol="0" anchor="ctr">
            <a:noAutofit/>
          </a:bodyPr>
          <a:lstStyle/>
          <a:p>
            <a:pPr algn="ctr"/>
            <a:r>
              <a:rPr lang="en-US" sz="3600" dirty="0">
                <a:solidFill>
                  <a:srgbClr val="FFD579"/>
                </a:solidFill>
                <a:latin typeface="Chalkboard SE" panose="03050602040202020205" pitchFamily="66" charset="77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86484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98FA68-C3DB-FA31-B880-932866685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2E0F035A-14EB-F9D7-C23A-E1DD8B1A2FE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02769" y="5623170"/>
            <a:ext cx="3516526" cy="12988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91CEDC-556F-E2A1-E5BA-F774140AEAF6}"/>
              </a:ext>
            </a:extLst>
          </p:cNvPr>
          <p:cNvSpPr txBox="1"/>
          <p:nvPr/>
        </p:nvSpPr>
        <p:spPr>
          <a:xfrm>
            <a:off x="3101008" y="2206488"/>
            <a:ext cx="5377070" cy="207727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THANK 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037E55-D384-6942-6E64-858B63BB8F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0053" y="3690487"/>
            <a:ext cx="3313319" cy="229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12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8000" contrast="-1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F034BA-AF26-9D80-2065-3F0DF4ED5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708FA0-7C2B-634F-6256-3CF9070E9E30}"/>
              </a:ext>
            </a:extLst>
          </p:cNvPr>
          <p:cNvGrpSpPr/>
          <p:nvPr/>
        </p:nvGrpSpPr>
        <p:grpSpPr>
          <a:xfrm>
            <a:off x="8495070" y="-1809134"/>
            <a:ext cx="3671403" cy="10078063"/>
            <a:chOff x="8994018" y="1706879"/>
            <a:chExt cx="3208910" cy="60263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79D614-9F55-5C58-ABF0-B1214115F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93310" y="1706879"/>
              <a:ext cx="2776473" cy="602633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A22DCBF-D96A-CF10-9BB5-86B56122A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8994018" y="4021340"/>
              <a:ext cx="3208910" cy="340805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E38012-A171-83FD-2CD6-F7B7F629DE27}"/>
              </a:ext>
            </a:extLst>
          </p:cNvPr>
          <p:cNvSpPr txBox="1"/>
          <p:nvPr/>
        </p:nvSpPr>
        <p:spPr>
          <a:xfrm>
            <a:off x="2687145" y="581558"/>
            <a:ext cx="5044002" cy="646331"/>
          </a:xfrm>
          <a:custGeom>
            <a:avLst/>
            <a:gdLst>
              <a:gd name="connsiteX0" fmla="*/ 0 w 5044002"/>
              <a:gd name="connsiteY0" fmla="*/ 0 h 646331"/>
              <a:gd name="connsiteX1" fmla="*/ 510005 w 5044002"/>
              <a:gd name="connsiteY1" fmla="*/ 0 h 646331"/>
              <a:gd name="connsiteX2" fmla="*/ 919129 w 5044002"/>
              <a:gd name="connsiteY2" fmla="*/ 0 h 646331"/>
              <a:gd name="connsiteX3" fmla="*/ 1580454 w 5044002"/>
              <a:gd name="connsiteY3" fmla="*/ 0 h 646331"/>
              <a:gd name="connsiteX4" fmla="*/ 2090459 w 5044002"/>
              <a:gd name="connsiteY4" fmla="*/ 0 h 646331"/>
              <a:gd name="connsiteX5" fmla="*/ 2600463 w 5044002"/>
              <a:gd name="connsiteY5" fmla="*/ 0 h 646331"/>
              <a:gd name="connsiteX6" fmla="*/ 3261788 w 5044002"/>
              <a:gd name="connsiteY6" fmla="*/ 0 h 646331"/>
              <a:gd name="connsiteX7" fmla="*/ 3721353 w 5044002"/>
              <a:gd name="connsiteY7" fmla="*/ 0 h 646331"/>
              <a:gd name="connsiteX8" fmla="*/ 4382677 w 5044002"/>
              <a:gd name="connsiteY8" fmla="*/ 0 h 646331"/>
              <a:gd name="connsiteX9" fmla="*/ 5044002 w 5044002"/>
              <a:gd name="connsiteY9" fmla="*/ 0 h 646331"/>
              <a:gd name="connsiteX10" fmla="*/ 5044002 w 5044002"/>
              <a:gd name="connsiteY10" fmla="*/ 323166 h 646331"/>
              <a:gd name="connsiteX11" fmla="*/ 5044002 w 5044002"/>
              <a:gd name="connsiteY11" fmla="*/ 646331 h 646331"/>
              <a:gd name="connsiteX12" fmla="*/ 4433117 w 5044002"/>
              <a:gd name="connsiteY12" fmla="*/ 646331 h 646331"/>
              <a:gd name="connsiteX13" fmla="*/ 3771793 w 5044002"/>
              <a:gd name="connsiteY13" fmla="*/ 646331 h 646331"/>
              <a:gd name="connsiteX14" fmla="*/ 3110468 w 5044002"/>
              <a:gd name="connsiteY14" fmla="*/ 646331 h 646331"/>
              <a:gd name="connsiteX15" fmla="*/ 2650903 w 5044002"/>
              <a:gd name="connsiteY15" fmla="*/ 646331 h 646331"/>
              <a:gd name="connsiteX16" fmla="*/ 2090459 w 5044002"/>
              <a:gd name="connsiteY16" fmla="*/ 646331 h 646331"/>
              <a:gd name="connsiteX17" fmla="*/ 1429134 w 5044002"/>
              <a:gd name="connsiteY17" fmla="*/ 646331 h 646331"/>
              <a:gd name="connsiteX18" fmla="*/ 868689 w 5044002"/>
              <a:gd name="connsiteY18" fmla="*/ 646331 h 646331"/>
              <a:gd name="connsiteX19" fmla="*/ 0 w 5044002"/>
              <a:gd name="connsiteY19" fmla="*/ 646331 h 646331"/>
              <a:gd name="connsiteX20" fmla="*/ 0 w 5044002"/>
              <a:gd name="connsiteY20" fmla="*/ 336092 h 646331"/>
              <a:gd name="connsiteX21" fmla="*/ 0 w 5044002"/>
              <a:gd name="connsiteY21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044002" h="646331" extrusionOk="0">
                <a:moveTo>
                  <a:pt x="0" y="0"/>
                </a:moveTo>
                <a:cubicBezTo>
                  <a:pt x="115259" y="-43312"/>
                  <a:pt x="293572" y="57362"/>
                  <a:pt x="510005" y="0"/>
                </a:cubicBezTo>
                <a:cubicBezTo>
                  <a:pt x="726438" y="-57362"/>
                  <a:pt x="811330" y="40912"/>
                  <a:pt x="919129" y="0"/>
                </a:cubicBezTo>
                <a:cubicBezTo>
                  <a:pt x="1026928" y="-40912"/>
                  <a:pt x="1320764" y="61760"/>
                  <a:pt x="1580454" y="0"/>
                </a:cubicBezTo>
                <a:cubicBezTo>
                  <a:pt x="1840144" y="-61760"/>
                  <a:pt x="1896000" y="40909"/>
                  <a:pt x="2090459" y="0"/>
                </a:cubicBezTo>
                <a:cubicBezTo>
                  <a:pt x="2284918" y="-40909"/>
                  <a:pt x="2433296" y="52608"/>
                  <a:pt x="2600463" y="0"/>
                </a:cubicBezTo>
                <a:cubicBezTo>
                  <a:pt x="2767630" y="-52608"/>
                  <a:pt x="3095444" y="1681"/>
                  <a:pt x="3261788" y="0"/>
                </a:cubicBezTo>
                <a:cubicBezTo>
                  <a:pt x="3428132" y="-1681"/>
                  <a:pt x="3500678" y="39929"/>
                  <a:pt x="3721353" y="0"/>
                </a:cubicBezTo>
                <a:cubicBezTo>
                  <a:pt x="3942028" y="-39929"/>
                  <a:pt x="4110899" y="58916"/>
                  <a:pt x="4382677" y="0"/>
                </a:cubicBezTo>
                <a:cubicBezTo>
                  <a:pt x="4654455" y="-58916"/>
                  <a:pt x="4876830" y="47947"/>
                  <a:pt x="5044002" y="0"/>
                </a:cubicBezTo>
                <a:cubicBezTo>
                  <a:pt x="5071916" y="69999"/>
                  <a:pt x="5031521" y="203489"/>
                  <a:pt x="5044002" y="323166"/>
                </a:cubicBezTo>
                <a:cubicBezTo>
                  <a:pt x="5056483" y="442843"/>
                  <a:pt x="5026898" y="576376"/>
                  <a:pt x="5044002" y="646331"/>
                </a:cubicBezTo>
                <a:cubicBezTo>
                  <a:pt x="4749054" y="696239"/>
                  <a:pt x="4626903" y="627872"/>
                  <a:pt x="4433117" y="646331"/>
                </a:cubicBezTo>
                <a:cubicBezTo>
                  <a:pt x="4239332" y="664790"/>
                  <a:pt x="4010400" y="595452"/>
                  <a:pt x="3771793" y="646331"/>
                </a:cubicBezTo>
                <a:cubicBezTo>
                  <a:pt x="3533186" y="697210"/>
                  <a:pt x="3390022" y="579705"/>
                  <a:pt x="3110468" y="646331"/>
                </a:cubicBezTo>
                <a:cubicBezTo>
                  <a:pt x="2830915" y="712957"/>
                  <a:pt x="2862076" y="644310"/>
                  <a:pt x="2650903" y="646331"/>
                </a:cubicBezTo>
                <a:cubicBezTo>
                  <a:pt x="2439730" y="648352"/>
                  <a:pt x="2207618" y="632492"/>
                  <a:pt x="2090459" y="646331"/>
                </a:cubicBezTo>
                <a:cubicBezTo>
                  <a:pt x="1973300" y="660170"/>
                  <a:pt x="1686313" y="622185"/>
                  <a:pt x="1429134" y="646331"/>
                </a:cubicBezTo>
                <a:cubicBezTo>
                  <a:pt x="1171956" y="670477"/>
                  <a:pt x="1052546" y="587950"/>
                  <a:pt x="868689" y="646331"/>
                </a:cubicBezTo>
                <a:cubicBezTo>
                  <a:pt x="684832" y="704712"/>
                  <a:pt x="224453" y="623129"/>
                  <a:pt x="0" y="646331"/>
                </a:cubicBezTo>
                <a:cubicBezTo>
                  <a:pt x="-28682" y="554744"/>
                  <a:pt x="15634" y="454617"/>
                  <a:pt x="0" y="336092"/>
                </a:cubicBezTo>
                <a:cubicBezTo>
                  <a:pt x="-15634" y="217567"/>
                  <a:pt x="5267" y="71233"/>
                  <a:pt x="0" y="0"/>
                </a:cubicBezTo>
                <a:close/>
              </a:path>
            </a:pathLst>
          </a:custGeom>
          <a:noFill/>
          <a:ln w="317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600" u="none" strike="noStrike" dirty="0">
                <a:effectLst/>
                <a:latin typeface="Chalkboard SE Light" panose="03050602040202020205" pitchFamily="66" charset="77"/>
              </a:rPr>
              <a:t>NYC </a:t>
            </a:r>
            <a:r>
              <a:rPr lang="en-US" sz="3600" u="none" strike="noStrike" dirty="0">
                <a:solidFill>
                  <a:srgbClr val="FF0000"/>
                </a:solidFill>
                <a:effectLst/>
                <a:latin typeface="Chalkboard SE Light" panose="03050602040202020205" pitchFamily="66" charset="77"/>
              </a:rPr>
              <a:t>EMS</a:t>
            </a:r>
            <a:r>
              <a:rPr lang="en-US" sz="3600" u="none" strike="noStrike" dirty="0">
                <a:effectLst/>
                <a:latin typeface="Chalkboard SE Light" panose="03050602040202020205" pitchFamily="66" charset="77"/>
              </a:rPr>
              <a:t> at a Glance</a:t>
            </a:r>
            <a:endParaRPr lang="en-US" sz="3600" dirty="0">
              <a:latin typeface="Chalkboard SE Light" panose="03050602040202020205" pitchFamily="66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2BAF03-4826-5CC1-BC80-ADC697BEF55F}"/>
              </a:ext>
            </a:extLst>
          </p:cNvPr>
          <p:cNvSpPr txBox="1"/>
          <p:nvPr/>
        </p:nvSpPr>
        <p:spPr>
          <a:xfrm>
            <a:off x="1143653" y="1698197"/>
            <a:ext cx="7177481" cy="830997"/>
          </a:xfrm>
          <a:custGeom>
            <a:avLst/>
            <a:gdLst>
              <a:gd name="connsiteX0" fmla="*/ 0 w 7177481"/>
              <a:gd name="connsiteY0" fmla="*/ 0 h 830997"/>
              <a:gd name="connsiteX1" fmla="*/ 796048 w 7177481"/>
              <a:gd name="connsiteY1" fmla="*/ 0 h 830997"/>
              <a:gd name="connsiteX2" fmla="*/ 1376771 w 7177481"/>
              <a:gd name="connsiteY2" fmla="*/ 0 h 830997"/>
              <a:gd name="connsiteX3" fmla="*/ 2172819 w 7177481"/>
              <a:gd name="connsiteY3" fmla="*/ 0 h 830997"/>
              <a:gd name="connsiteX4" fmla="*/ 2681768 w 7177481"/>
              <a:gd name="connsiteY4" fmla="*/ 0 h 830997"/>
              <a:gd name="connsiteX5" fmla="*/ 3190717 w 7177481"/>
              <a:gd name="connsiteY5" fmla="*/ 0 h 830997"/>
              <a:gd name="connsiteX6" fmla="*/ 3771440 w 7177481"/>
              <a:gd name="connsiteY6" fmla="*/ 0 h 830997"/>
              <a:gd name="connsiteX7" fmla="*/ 4280389 w 7177481"/>
              <a:gd name="connsiteY7" fmla="*/ 0 h 830997"/>
              <a:gd name="connsiteX8" fmla="*/ 5004662 w 7177481"/>
              <a:gd name="connsiteY8" fmla="*/ 0 h 830997"/>
              <a:gd name="connsiteX9" fmla="*/ 5441836 w 7177481"/>
              <a:gd name="connsiteY9" fmla="*/ 0 h 830997"/>
              <a:gd name="connsiteX10" fmla="*/ 5879009 w 7177481"/>
              <a:gd name="connsiteY10" fmla="*/ 0 h 830997"/>
              <a:gd name="connsiteX11" fmla="*/ 6603283 w 7177481"/>
              <a:gd name="connsiteY11" fmla="*/ 0 h 830997"/>
              <a:gd name="connsiteX12" fmla="*/ 7177481 w 7177481"/>
              <a:gd name="connsiteY12" fmla="*/ 0 h 830997"/>
              <a:gd name="connsiteX13" fmla="*/ 7177481 w 7177481"/>
              <a:gd name="connsiteY13" fmla="*/ 390569 h 830997"/>
              <a:gd name="connsiteX14" fmla="*/ 7177481 w 7177481"/>
              <a:gd name="connsiteY14" fmla="*/ 830997 h 830997"/>
              <a:gd name="connsiteX15" fmla="*/ 6596758 w 7177481"/>
              <a:gd name="connsiteY15" fmla="*/ 830997 h 830997"/>
              <a:gd name="connsiteX16" fmla="*/ 6016034 w 7177481"/>
              <a:gd name="connsiteY16" fmla="*/ 830997 h 830997"/>
              <a:gd name="connsiteX17" fmla="*/ 5219986 w 7177481"/>
              <a:gd name="connsiteY17" fmla="*/ 830997 h 830997"/>
              <a:gd name="connsiteX18" fmla="*/ 4639263 w 7177481"/>
              <a:gd name="connsiteY18" fmla="*/ 830997 h 830997"/>
              <a:gd name="connsiteX19" fmla="*/ 3843215 w 7177481"/>
              <a:gd name="connsiteY19" fmla="*/ 830997 h 830997"/>
              <a:gd name="connsiteX20" fmla="*/ 3262491 w 7177481"/>
              <a:gd name="connsiteY20" fmla="*/ 830997 h 830997"/>
              <a:gd name="connsiteX21" fmla="*/ 2825318 w 7177481"/>
              <a:gd name="connsiteY21" fmla="*/ 830997 h 830997"/>
              <a:gd name="connsiteX22" fmla="*/ 2244594 w 7177481"/>
              <a:gd name="connsiteY22" fmla="*/ 830997 h 830997"/>
              <a:gd name="connsiteX23" fmla="*/ 1807420 w 7177481"/>
              <a:gd name="connsiteY23" fmla="*/ 830997 h 830997"/>
              <a:gd name="connsiteX24" fmla="*/ 1154922 w 7177481"/>
              <a:gd name="connsiteY24" fmla="*/ 830997 h 830997"/>
              <a:gd name="connsiteX25" fmla="*/ 717748 w 7177481"/>
              <a:gd name="connsiteY25" fmla="*/ 830997 h 830997"/>
              <a:gd name="connsiteX26" fmla="*/ 0 w 7177481"/>
              <a:gd name="connsiteY26" fmla="*/ 830997 h 830997"/>
              <a:gd name="connsiteX27" fmla="*/ 0 w 7177481"/>
              <a:gd name="connsiteY27" fmla="*/ 398879 h 830997"/>
              <a:gd name="connsiteX28" fmla="*/ 0 w 7177481"/>
              <a:gd name="connsiteY28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177481" h="830997" extrusionOk="0">
                <a:moveTo>
                  <a:pt x="0" y="0"/>
                </a:moveTo>
                <a:cubicBezTo>
                  <a:pt x="285697" y="-36940"/>
                  <a:pt x="506230" y="-26101"/>
                  <a:pt x="796048" y="0"/>
                </a:cubicBezTo>
                <a:cubicBezTo>
                  <a:pt x="1085866" y="26101"/>
                  <a:pt x="1145425" y="16839"/>
                  <a:pt x="1376771" y="0"/>
                </a:cubicBezTo>
                <a:cubicBezTo>
                  <a:pt x="1608117" y="-16839"/>
                  <a:pt x="1833944" y="-16355"/>
                  <a:pt x="2172819" y="0"/>
                </a:cubicBezTo>
                <a:cubicBezTo>
                  <a:pt x="2511694" y="16355"/>
                  <a:pt x="2488762" y="-19187"/>
                  <a:pt x="2681768" y="0"/>
                </a:cubicBezTo>
                <a:cubicBezTo>
                  <a:pt x="2874774" y="19187"/>
                  <a:pt x="2948469" y="21411"/>
                  <a:pt x="3190717" y="0"/>
                </a:cubicBezTo>
                <a:cubicBezTo>
                  <a:pt x="3432965" y="-21411"/>
                  <a:pt x="3560503" y="22889"/>
                  <a:pt x="3771440" y="0"/>
                </a:cubicBezTo>
                <a:cubicBezTo>
                  <a:pt x="3982377" y="-22889"/>
                  <a:pt x="4160943" y="-4679"/>
                  <a:pt x="4280389" y="0"/>
                </a:cubicBezTo>
                <a:cubicBezTo>
                  <a:pt x="4399835" y="4679"/>
                  <a:pt x="4749387" y="-13223"/>
                  <a:pt x="5004662" y="0"/>
                </a:cubicBezTo>
                <a:cubicBezTo>
                  <a:pt x="5259937" y="13223"/>
                  <a:pt x="5238995" y="-21107"/>
                  <a:pt x="5441836" y="0"/>
                </a:cubicBezTo>
                <a:cubicBezTo>
                  <a:pt x="5644677" y="21107"/>
                  <a:pt x="5682338" y="13378"/>
                  <a:pt x="5879009" y="0"/>
                </a:cubicBezTo>
                <a:cubicBezTo>
                  <a:pt x="6075680" y="-13378"/>
                  <a:pt x="6275316" y="24878"/>
                  <a:pt x="6603283" y="0"/>
                </a:cubicBezTo>
                <a:cubicBezTo>
                  <a:pt x="6931250" y="-24878"/>
                  <a:pt x="6960038" y="16390"/>
                  <a:pt x="7177481" y="0"/>
                </a:cubicBezTo>
                <a:cubicBezTo>
                  <a:pt x="7183054" y="176505"/>
                  <a:pt x="7175064" y="281634"/>
                  <a:pt x="7177481" y="390569"/>
                </a:cubicBezTo>
                <a:cubicBezTo>
                  <a:pt x="7179898" y="499504"/>
                  <a:pt x="7195822" y="699308"/>
                  <a:pt x="7177481" y="830997"/>
                </a:cubicBezTo>
                <a:cubicBezTo>
                  <a:pt x="7032348" y="827720"/>
                  <a:pt x="6745023" y="853973"/>
                  <a:pt x="6596758" y="830997"/>
                </a:cubicBezTo>
                <a:cubicBezTo>
                  <a:pt x="6448493" y="808021"/>
                  <a:pt x="6198624" y="830660"/>
                  <a:pt x="6016034" y="830997"/>
                </a:cubicBezTo>
                <a:cubicBezTo>
                  <a:pt x="5833444" y="831334"/>
                  <a:pt x="5406059" y="854013"/>
                  <a:pt x="5219986" y="830997"/>
                </a:cubicBezTo>
                <a:cubicBezTo>
                  <a:pt x="5033913" y="807981"/>
                  <a:pt x="4798733" y="854512"/>
                  <a:pt x="4639263" y="830997"/>
                </a:cubicBezTo>
                <a:cubicBezTo>
                  <a:pt x="4479793" y="807482"/>
                  <a:pt x="4033137" y="810193"/>
                  <a:pt x="3843215" y="830997"/>
                </a:cubicBezTo>
                <a:cubicBezTo>
                  <a:pt x="3653293" y="851801"/>
                  <a:pt x="3527891" y="818784"/>
                  <a:pt x="3262491" y="830997"/>
                </a:cubicBezTo>
                <a:cubicBezTo>
                  <a:pt x="2997091" y="843210"/>
                  <a:pt x="2992636" y="837043"/>
                  <a:pt x="2825318" y="830997"/>
                </a:cubicBezTo>
                <a:cubicBezTo>
                  <a:pt x="2658000" y="824951"/>
                  <a:pt x="2412292" y="827916"/>
                  <a:pt x="2244594" y="830997"/>
                </a:cubicBezTo>
                <a:cubicBezTo>
                  <a:pt x="2076896" y="834078"/>
                  <a:pt x="1903326" y="822842"/>
                  <a:pt x="1807420" y="830997"/>
                </a:cubicBezTo>
                <a:cubicBezTo>
                  <a:pt x="1711514" y="839152"/>
                  <a:pt x="1335337" y="847695"/>
                  <a:pt x="1154922" y="830997"/>
                </a:cubicBezTo>
                <a:cubicBezTo>
                  <a:pt x="974507" y="814299"/>
                  <a:pt x="820063" y="825480"/>
                  <a:pt x="717748" y="830997"/>
                </a:cubicBezTo>
                <a:cubicBezTo>
                  <a:pt x="615433" y="836514"/>
                  <a:pt x="152853" y="826862"/>
                  <a:pt x="0" y="830997"/>
                </a:cubicBezTo>
                <a:cubicBezTo>
                  <a:pt x="-18202" y="616770"/>
                  <a:pt x="-19535" y="510601"/>
                  <a:pt x="0" y="398879"/>
                </a:cubicBezTo>
                <a:cubicBezTo>
                  <a:pt x="19535" y="287157"/>
                  <a:pt x="16857" y="151341"/>
                  <a:pt x="0" y="0"/>
                </a:cubicBezTo>
                <a:close/>
              </a:path>
            </a:pathLst>
          </a:custGeom>
          <a:noFill/>
          <a:ln w="3175">
            <a:noFill/>
            <a:extLst>
              <a:ext uri="{C807C97D-BFC1-408E-A445-0C87EB9F89A2}">
                <ask:lineSketchStyleProps xmlns:ask="http://schemas.microsoft.com/office/drawing/2018/sketchyshapes" sd="15761595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600" b="0" i="0" u="none" strike="noStrike" dirty="0">
                <a:effectLst/>
                <a:latin typeface="Chalkboard SE" panose="03050602040202020205" pitchFamily="66" charset="77"/>
              </a:rPr>
              <a:t>The NYC Emergency Medical Services (EMS) system responds to over </a:t>
            </a:r>
            <a:r>
              <a:rPr lang="en-US" sz="1600" b="1" i="0" u="none" strike="noStrike" dirty="0">
                <a:effectLst/>
                <a:latin typeface="Chalkboard SE" panose="03050602040202020205" pitchFamily="66" charset="77"/>
              </a:rPr>
              <a:t>1.6 million emergency incidents annually</a:t>
            </a:r>
            <a:r>
              <a:rPr lang="en-US" sz="1600" b="0" i="0" u="none" strike="noStrike" dirty="0">
                <a:effectLst/>
                <a:latin typeface="Chalkboard SE" panose="03050602040202020205" pitchFamily="66" charset="77"/>
              </a:rPr>
              <a:t>, averaging </a:t>
            </a:r>
            <a:r>
              <a:rPr lang="en-US" sz="1600" b="1" i="0" u="none" strike="noStrike" dirty="0">
                <a:effectLst/>
                <a:latin typeface="Chalkboard SE" panose="03050602040202020205" pitchFamily="66" charset="77"/>
              </a:rPr>
              <a:t>4,400–4,800 ambulance calls per day</a:t>
            </a:r>
            <a:r>
              <a:rPr lang="en-US" sz="1600" b="0" i="0" u="none" strike="noStrike" dirty="0">
                <a:effectLst/>
                <a:latin typeface="Chalkboard SE" panose="03050602040202020205" pitchFamily="66" charset="77"/>
              </a:rPr>
              <a:t> across New York City.</a:t>
            </a:r>
            <a:endParaRPr lang="en-US" sz="1600" dirty="0">
              <a:latin typeface="Chalkboard SE" panose="03050602040202020205" pitchFamily="66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AD0BF5-3AD2-8081-7E52-0191D0A5CA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colorTemperature colorTemp="3768"/>
                    </a14:imgEffect>
                    <a14:imgEffect>
                      <a14:saturation sat="229000"/>
                    </a14:imgEffect>
                    <a14:imgEffect>
                      <a14:brightnessContrast brigh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6687" y="117706"/>
            <a:ext cx="1736746" cy="14749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CD0608-8FC6-A37B-254B-E5FC687F7D17}"/>
              </a:ext>
            </a:extLst>
          </p:cNvPr>
          <p:cNvSpPr txBox="1"/>
          <p:nvPr/>
        </p:nvSpPr>
        <p:spPr>
          <a:xfrm>
            <a:off x="1143653" y="2606354"/>
            <a:ext cx="6831055" cy="584775"/>
          </a:xfrm>
          <a:custGeom>
            <a:avLst/>
            <a:gdLst>
              <a:gd name="connsiteX0" fmla="*/ 0 w 6831055"/>
              <a:gd name="connsiteY0" fmla="*/ 0 h 584775"/>
              <a:gd name="connsiteX1" fmla="*/ 819727 w 6831055"/>
              <a:gd name="connsiteY1" fmla="*/ 0 h 584775"/>
              <a:gd name="connsiteX2" fmla="*/ 1434522 w 6831055"/>
              <a:gd name="connsiteY2" fmla="*/ 0 h 584775"/>
              <a:gd name="connsiteX3" fmla="*/ 2254248 w 6831055"/>
              <a:gd name="connsiteY3" fmla="*/ 0 h 584775"/>
              <a:gd name="connsiteX4" fmla="*/ 2800733 w 6831055"/>
              <a:gd name="connsiteY4" fmla="*/ 0 h 584775"/>
              <a:gd name="connsiteX5" fmla="*/ 3347217 w 6831055"/>
              <a:gd name="connsiteY5" fmla="*/ 0 h 584775"/>
              <a:gd name="connsiteX6" fmla="*/ 3962012 w 6831055"/>
              <a:gd name="connsiteY6" fmla="*/ 0 h 584775"/>
              <a:gd name="connsiteX7" fmla="*/ 4508496 w 6831055"/>
              <a:gd name="connsiteY7" fmla="*/ 0 h 584775"/>
              <a:gd name="connsiteX8" fmla="*/ 5259912 w 6831055"/>
              <a:gd name="connsiteY8" fmla="*/ 0 h 584775"/>
              <a:gd name="connsiteX9" fmla="*/ 5738086 w 6831055"/>
              <a:gd name="connsiteY9" fmla="*/ 0 h 584775"/>
              <a:gd name="connsiteX10" fmla="*/ 6216260 w 6831055"/>
              <a:gd name="connsiteY10" fmla="*/ 0 h 584775"/>
              <a:gd name="connsiteX11" fmla="*/ 6831055 w 6831055"/>
              <a:gd name="connsiteY11" fmla="*/ 0 h 584775"/>
              <a:gd name="connsiteX12" fmla="*/ 6831055 w 6831055"/>
              <a:gd name="connsiteY12" fmla="*/ 584775 h 584775"/>
              <a:gd name="connsiteX13" fmla="*/ 6216260 w 6831055"/>
              <a:gd name="connsiteY13" fmla="*/ 584775 h 584775"/>
              <a:gd name="connsiteX14" fmla="*/ 5738086 w 6831055"/>
              <a:gd name="connsiteY14" fmla="*/ 584775 h 584775"/>
              <a:gd name="connsiteX15" fmla="*/ 5259912 w 6831055"/>
              <a:gd name="connsiteY15" fmla="*/ 584775 h 584775"/>
              <a:gd name="connsiteX16" fmla="*/ 4645117 w 6831055"/>
              <a:gd name="connsiteY16" fmla="*/ 584775 h 584775"/>
              <a:gd name="connsiteX17" fmla="*/ 3825391 w 6831055"/>
              <a:gd name="connsiteY17" fmla="*/ 584775 h 584775"/>
              <a:gd name="connsiteX18" fmla="*/ 3210596 w 6831055"/>
              <a:gd name="connsiteY18" fmla="*/ 584775 h 584775"/>
              <a:gd name="connsiteX19" fmla="*/ 2390869 w 6831055"/>
              <a:gd name="connsiteY19" fmla="*/ 584775 h 584775"/>
              <a:gd name="connsiteX20" fmla="*/ 1776074 w 6831055"/>
              <a:gd name="connsiteY20" fmla="*/ 584775 h 584775"/>
              <a:gd name="connsiteX21" fmla="*/ 1297900 w 6831055"/>
              <a:gd name="connsiteY21" fmla="*/ 584775 h 584775"/>
              <a:gd name="connsiteX22" fmla="*/ 683105 w 6831055"/>
              <a:gd name="connsiteY22" fmla="*/ 584775 h 584775"/>
              <a:gd name="connsiteX23" fmla="*/ 0 w 6831055"/>
              <a:gd name="connsiteY23" fmla="*/ 584775 h 584775"/>
              <a:gd name="connsiteX24" fmla="*/ 0 w 6831055"/>
              <a:gd name="connsiteY24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831055" h="584775" extrusionOk="0">
                <a:moveTo>
                  <a:pt x="0" y="0"/>
                </a:moveTo>
                <a:cubicBezTo>
                  <a:pt x="227806" y="5385"/>
                  <a:pt x="480048" y="-4350"/>
                  <a:pt x="819727" y="0"/>
                </a:cubicBezTo>
                <a:cubicBezTo>
                  <a:pt x="1159406" y="4350"/>
                  <a:pt x="1252400" y="15423"/>
                  <a:pt x="1434522" y="0"/>
                </a:cubicBezTo>
                <a:cubicBezTo>
                  <a:pt x="1616644" y="-15423"/>
                  <a:pt x="1859676" y="-30432"/>
                  <a:pt x="2254248" y="0"/>
                </a:cubicBezTo>
                <a:cubicBezTo>
                  <a:pt x="2648820" y="30432"/>
                  <a:pt x="2567573" y="21671"/>
                  <a:pt x="2800733" y="0"/>
                </a:cubicBezTo>
                <a:cubicBezTo>
                  <a:pt x="3033894" y="-21671"/>
                  <a:pt x="3234442" y="875"/>
                  <a:pt x="3347217" y="0"/>
                </a:cubicBezTo>
                <a:cubicBezTo>
                  <a:pt x="3459992" y="-875"/>
                  <a:pt x="3742744" y="-15597"/>
                  <a:pt x="3962012" y="0"/>
                </a:cubicBezTo>
                <a:cubicBezTo>
                  <a:pt x="4181281" y="15597"/>
                  <a:pt x="4341245" y="4746"/>
                  <a:pt x="4508496" y="0"/>
                </a:cubicBezTo>
                <a:cubicBezTo>
                  <a:pt x="4675747" y="-4746"/>
                  <a:pt x="4943997" y="-13266"/>
                  <a:pt x="5259912" y="0"/>
                </a:cubicBezTo>
                <a:cubicBezTo>
                  <a:pt x="5575827" y="13266"/>
                  <a:pt x="5615767" y="22693"/>
                  <a:pt x="5738086" y="0"/>
                </a:cubicBezTo>
                <a:cubicBezTo>
                  <a:pt x="5860405" y="-22693"/>
                  <a:pt x="6098855" y="-19121"/>
                  <a:pt x="6216260" y="0"/>
                </a:cubicBezTo>
                <a:cubicBezTo>
                  <a:pt x="6333665" y="19121"/>
                  <a:pt x="6572690" y="8801"/>
                  <a:pt x="6831055" y="0"/>
                </a:cubicBezTo>
                <a:cubicBezTo>
                  <a:pt x="6837322" y="120617"/>
                  <a:pt x="6832915" y="429028"/>
                  <a:pt x="6831055" y="584775"/>
                </a:cubicBezTo>
                <a:cubicBezTo>
                  <a:pt x="6538864" y="585915"/>
                  <a:pt x="6381604" y="578460"/>
                  <a:pt x="6216260" y="584775"/>
                </a:cubicBezTo>
                <a:cubicBezTo>
                  <a:pt x="6050916" y="591090"/>
                  <a:pt x="5852781" y="600031"/>
                  <a:pt x="5738086" y="584775"/>
                </a:cubicBezTo>
                <a:cubicBezTo>
                  <a:pt x="5623391" y="569519"/>
                  <a:pt x="5439411" y="578785"/>
                  <a:pt x="5259912" y="584775"/>
                </a:cubicBezTo>
                <a:cubicBezTo>
                  <a:pt x="5080413" y="590765"/>
                  <a:pt x="4854508" y="570918"/>
                  <a:pt x="4645117" y="584775"/>
                </a:cubicBezTo>
                <a:cubicBezTo>
                  <a:pt x="4435727" y="598632"/>
                  <a:pt x="4066578" y="613857"/>
                  <a:pt x="3825391" y="584775"/>
                </a:cubicBezTo>
                <a:cubicBezTo>
                  <a:pt x="3584204" y="555693"/>
                  <a:pt x="3343257" y="557019"/>
                  <a:pt x="3210596" y="584775"/>
                </a:cubicBezTo>
                <a:cubicBezTo>
                  <a:pt x="3077936" y="612531"/>
                  <a:pt x="2704522" y="603196"/>
                  <a:pt x="2390869" y="584775"/>
                </a:cubicBezTo>
                <a:cubicBezTo>
                  <a:pt x="2077216" y="566354"/>
                  <a:pt x="1935363" y="614183"/>
                  <a:pt x="1776074" y="584775"/>
                </a:cubicBezTo>
                <a:cubicBezTo>
                  <a:pt x="1616786" y="555367"/>
                  <a:pt x="1434094" y="589393"/>
                  <a:pt x="1297900" y="584775"/>
                </a:cubicBezTo>
                <a:cubicBezTo>
                  <a:pt x="1161706" y="580157"/>
                  <a:pt x="863254" y="555879"/>
                  <a:pt x="683105" y="584775"/>
                </a:cubicBezTo>
                <a:cubicBezTo>
                  <a:pt x="502957" y="613671"/>
                  <a:pt x="316374" y="601486"/>
                  <a:pt x="0" y="584775"/>
                </a:cubicBezTo>
                <a:cubicBezTo>
                  <a:pt x="-10769" y="367943"/>
                  <a:pt x="28152" y="254032"/>
                  <a:pt x="0" y="0"/>
                </a:cubicBezTo>
                <a:close/>
              </a:path>
            </a:pathLst>
          </a:custGeom>
          <a:noFill/>
          <a:ln w="3175">
            <a:noFill/>
            <a:extLst>
              <a:ext uri="{C807C97D-BFC1-408E-A445-0C87EB9F89A2}">
                <ask:lineSketchStyleProps xmlns:ask="http://schemas.microsoft.com/office/drawing/2018/sketchyshapes" sd="15761595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600" b="0" i="0" u="none" strike="noStrike" dirty="0">
                <a:effectLst/>
                <a:latin typeface="Chalkboard SE" panose="03050602040202020205" pitchFamily="66" charset="77"/>
              </a:rPr>
              <a:t>On peak days, call volume can exceed </a:t>
            </a:r>
            <a:r>
              <a:rPr lang="en-US" sz="1600" b="1" i="0" u="none" strike="noStrike" dirty="0">
                <a:effectLst/>
                <a:latin typeface="Chalkboard SE" panose="03050602040202020205" pitchFamily="66" charset="77"/>
              </a:rPr>
              <a:t>5,000 daily calls</a:t>
            </a:r>
            <a:r>
              <a:rPr lang="en-US" sz="1600" b="0" i="0" u="none" strike="noStrike" dirty="0">
                <a:effectLst/>
                <a:latin typeface="Chalkboard SE" panose="03050602040202020205" pitchFamily="66" charset="77"/>
              </a:rPr>
              <a:t>, making it one of the busiest EMS systems globally.</a:t>
            </a:r>
            <a:endParaRPr lang="en-US" sz="1600" dirty="0">
              <a:latin typeface="Chalkboard SE" panose="03050602040202020205" pitchFamily="66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F36EEB-A51B-EE22-CC5D-095488F6CF74}"/>
              </a:ext>
            </a:extLst>
          </p:cNvPr>
          <p:cNvSpPr txBox="1"/>
          <p:nvPr/>
        </p:nvSpPr>
        <p:spPr>
          <a:xfrm>
            <a:off x="1143653" y="3319197"/>
            <a:ext cx="6831055" cy="584775"/>
          </a:xfrm>
          <a:custGeom>
            <a:avLst/>
            <a:gdLst>
              <a:gd name="connsiteX0" fmla="*/ 0 w 6831055"/>
              <a:gd name="connsiteY0" fmla="*/ 0 h 584775"/>
              <a:gd name="connsiteX1" fmla="*/ 819727 w 6831055"/>
              <a:gd name="connsiteY1" fmla="*/ 0 h 584775"/>
              <a:gd name="connsiteX2" fmla="*/ 1434522 w 6831055"/>
              <a:gd name="connsiteY2" fmla="*/ 0 h 584775"/>
              <a:gd name="connsiteX3" fmla="*/ 2254248 w 6831055"/>
              <a:gd name="connsiteY3" fmla="*/ 0 h 584775"/>
              <a:gd name="connsiteX4" fmla="*/ 2800733 w 6831055"/>
              <a:gd name="connsiteY4" fmla="*/ 0 h 584775"/>
              <a:gd name="connsiteX5" fmla="*/ 3347217 w 6831055"/>
              <a:gd name="connsiteY5" fmla="*/ 0 h 584775"/>
              <a:gd name="connsiteX6" fmla="*/ 3962012 w 6831055"/>
              <a:gd name="connsiteY6" fmla="*/ 0 h 584775"/>
              <a:gd name="connsiteX7" fmla="*/ 4508496 w 6831055"/>
              <a:gd name="connsiteY7" fmla="*/ 0 h 584775"/>
              <a:gd name="connsiteX8" fmla="*/ 5259912 w 6831055"/>
              <a:gd name="connsiteY8" fmla="*/ 0 h 584775"/>
              <a:gd name="connsiteX9" fmla="*/ 5738086 w 6831055"/>
              <a:gd name="connsiteY9" fmla="*/ 0 h 584775"/>
              <a:gd name="connsiteX10" fmla="*/ 6216260 w 6831055"/>
              <a:gd name="connsiteY10" fmla="*/ 0 h 584775"/>
              <a:gd name="connsiteX11" fmla="*/ 6831055 w 6831055"/>
              <a:gd name="connsiteY11" fmla="*/ 0 h 584775"/>
              <a:gd name="connsiteX12" fmla="*/ 6831055 w 6831055"/>
              <a:gd name="connsiteY12" fmla="*/ 584775 h 584775"/>
              <a:gd name="connsiteX13" fmla="*/ 6216260 w 6831055"/>
              <a:gd name="connsiteY13" fmla="*/ 584775 h 584775"/>
              <a:gd name="connsiteX14" fmla="*/ 5738086 w 6831055"/>
              <a:gd name="connsiteY14" fmla="*/ 584775 h 584775"/>
              <a:gd name="connsiteX15" fmla="*/ 5259912 w 6831055"/>
              <a:gd name="connsiteY15" fmla="*/ 584775 h 584775"/>
              <a:gd name="connsiteX16" fmla="*/ 4645117 w 6831055"/>
              <a:gd name="connsiteY16" fmla="*/ 584775 h 584775"/>
              <a:gd name="connsiteX17" fmla="*/ 3825391 w 6831055"/>
              <a:gd name="connsiteY17" fmla="*/ 584775 h 584775"/>
              <a:gd name="connsiteX18" fmla="*/ 3210596 w 6831055"/>
              <a:gd name="connsiteY18" fmla="*/ 584775 h 584775"/>
              <a:gd name="connsiteX19" fmla="*/ 2390869 w 6831055"/>
              <a:gd name="connsiteY19" fmla="*/ 584775 h 584775"/>
              <a:gd name="connsiteX20" fmla="*/ 1776074 w 6831055"/>
              <a:gd name="connsiteY20" fmla="*/ 584775 h 584775"/>
              <a:gd name="connsiteX21" fmla="*/ 1297900 w 6831055"/>
              <a:gd name="connsiteY21" fmla="*/ 584775 h 584775"/>
              <a:gd name="connsiteX22" fmla="*/ 683105 w 6831055"/>
              <a:gd name="connsiteY22" fmla="*/ 584775 h 584775"/>
              <a:gd name="connsiteX23" fmla="*/ 0 w 6831055"/>
              <a:gd name="connsiteY23" fmla="*/ 584775 h 584775"/>
              <a:gd name="connsiteX24" fmla="*/ 0 w 6831055"/>
              <a:gd name="connsiteY24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831055" h="584775" extrusionOk="0">
                <a:moveTo>
                  <a:pt x="0" y="0"/>
                </a:moveTo>
                <a:cubicBezTo>
                  <a:pt x="227806" y="5385"/>
                  <a:pt x="480048" y="-4350"/>
                  <a:pt x="819727" y="0"/>
                </a:cubicBezTo>
                <a:cubicBezTo>
                  <a:pt x="1159406" y="4350"/>
                  <a:pt x="1252400" y="15423"/>
                  <a:pt x="1434522" y="0"/>
                </a:cubicBezTo>
                <a:cubicBezTo>
                  <a:pt x="1616644" y="-15423"/>
                  <a:pt x="1859676" y="-30432"/>
                  <a:pt x="2254248" y="0"/>
                </a:cubicBezTo>
                <a:cubicBezTo>
                  <a:pt x="2648820" y="30432"/>
                  <a:pt x="2567573" y="21671"/>
                  <a:pt x="2800733" y="0"/>
                </a:cubicBezTo>
                <a:cubicBezTo>
                  <a:pt x="3033894" y="-21671"/>
                  <a:pt x="3234442" y="875"/>
                  <a:pt x="3347217" y="0"/>
                </a:cubicBezTo>
                <a:cubicBezTo>
                  <a:pt x="3459992" y="-875"/>
                  <a:pt x="3742744" y="-15597"/>
                  <a:pt x="3962012" y="0"/>
                </a:cubicBezTo>
                <a:cubicBezTo>
                  <a:pt x="4181281" y="15597"/>
                  <a:pt x="4341245" y="4746"/>
                  <a:pt x="4508496" y="0"/>
                </a:cubicBezTo>
                <a:cubicBezTo>
                  <a:pt x="4675747" y="-4746"/>
                  <a:pt x="4943997" y="-13266"/>
                  <a:pt x="5259912" y="0"/>
                </a:cubicBezTo>
                <a:cubicBezTo>
                  <a:pt x="5575827" y="13266"/>
                  <a:pt x="5615767" y="22693"/>
                  <a:pt x="5738086" y="0"/>
                </a:cubicBezTo>
                <a:cubicBezTo>
                  <a:pt x="5860405" y="-22693"/>
                  <a:pt x="6098855" y="-19121"/>
                  <a:pt x="6216260" y="0"/>
                </a:cubicBezTo>
                <a:cubicBezTo>
                  <a:pt x="6333665" y="19121"/>
                  <a:pt x="6572690" y="8801"/>
                  <a:pt x="6831055" y="0"/>
                </a:cubicBezTo>
                <a:cubicBezTo>
                  <a:pt x="6837322" y="120617"/>
                  <a:pt x="6832915" y="429028"/>
                  <a:pt x="6831055" y="584775"/>
                </a:cubicBezTo>
                <a:cubicBezTo>
                  <a:pt x="6538864" y="585915"/>
                  <a:pt x="6381604" y="578460"/>
                  <a:pt x="6216260" y="584775"/>
                </a:cubicBezTo>
                <a:cubicBezTo>
                  <a:pt x="6050916" y="591090"/>
                  <a:pt x="5852781" y="600031"/>
                  <a:pt x="5738086" y="584775"/>
                </a:cubicBezTo>
                <a:cubicBezTo>
                  <a:pt x="5623391" y="569519"/>
                  <a:pt x="5439411" y="578785"/>
                  <a:pt x="5259912" y="584775"/>
                </a:cubicBezTo>
                <a:cubicBezTo>
                  <a:pt x="5080413" y="590765"/>
                  <a:pt x="4854508" y="570918"/>
                  <a:pt x="4645117" y="584775"/>
                </a:cubicBezTo>
                <a:cubicBezTo>
                  <a:pt x="4435727" y="598632"/>
                  <a:pt x="4066578" y="613857"/>
                  <a:pt x="3825391" y="584775"/>
                </a:cubicBezTo>
                <a:cubicBezTo>
                  <a:pt x="3584204" y="555693"/>
                  <a:pt x="3343257" y="557019"/>
                  <a:pt x="3210596" y="584775"/>
                </a:cubicBezTo>
                <a:cubicBezTo>
                  <a:pt x="3077936" y="612531"/>
                  <a:pt x="2704522" y="603196"/>
                  <a:pt x="2390869" y="584775"/>
                </a:cubicBezTo>
                <a:cubicBezTo>
                  <a:pt x="2077216" y="566354"/>
                  <a:pt x="1935363" y="614183"/>
                  <a:pt x="1776074" y="584775"/>
                </a:cubicBezTo>
                <a:cubicBezTo>
                  <a:pt x="1616786" y="555367"/>
                  <a:pt x="1434094" y="589393"/>
                  <a:pt x="1297900" y="584775"/>
                </a:cubicBezTo>
                <a:cubicBezTo>
                  <a:pt x="1161706" y="580157"/>
                  <a:pt x="863254" y="555879"/>
                  <a:pt x="683105" y="584775"/>
                </a:cubicBezTo>
                <a:cubicBezTo>
                  <a:pt x="502957" y="613671"/>
                  <a:pt x="316374" y="601486"/>
                  <a:pt x="0" y="584775"/>
                </a:cubicBezTo>
                <a:cubicBezTo>
                  <a:pt x="-10769" y="367943"/>
                  <a:pt x="28152" y="254032"/>
                  <a:pt x="0" y="0"/>
                </a:cubicBezTo>
                <a:close/>
              </a:path>
            </a:pathLst>
          </a:custGeom>
          <a:noFill/>
          <a:ln w="3175">
            <a:noFill/>
            <a:extLst>
              <a:ext uri="{C807C97D-BFC1-408E-A445-0C87EB9F89A2}">
                <ask:lineSketchStyleProps xmlns:ask="http://schemas.microsoft.com/office/drawing/2018/sketchyshapes" sd="15761595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600" b="0" i="0" u="none" strike="noStrike" dirty="0">
                <a:effectLst/>
                <a:latin typeface="Chalkboard SE" panose="03050602040202020205" pitchFamily="66" charset="77"/>
              </a:rPr>
              <a:t>Fluctuations are influenced by </a:t>
            </a:r>
            <a:r>
              <a:rPr lang="en-US" sz="1600" b="1" i="0" u="none" strike="noStrike" dirty="0">
                <a:effectLst/>
                <a:latin typeface="Chalkboard SE" panose="03050602040202020205" pitchFamily="66" charset="77"/>
              </a:rPr>
              <a:t>seasonality, weather, population density, and special events</a:t>
            </a:r>
            <a:r>
              <a:rPr lang="en-US" sz="1600" b="0" i="0" u="none" strike="noStrike" dirty="0">
                <a:effectLst/>
                <a:latin typeface="Chalkboard SE" panose="03050602040202020205" pitchFamily="66" charset="77"/>
              </a:rPr>
              <a:t>.</a:t>
            </a:r>
            <a:endParaRPr lang="en-US" sz="1600" dirty="0">
              <a:latin typeface="Chalkboard SE" panose="03050602040202020205" pitchFamily="66" charset="77"/>
            </a:endParaRPr>
          </a:p>
        </p:txBody>
      </p:sp>
      <p:pic>
        <p:nvPicPr>
          <p:cNvPr id="15" name="Picture 14" descr="A graph of a number of patients&#10;&#10;Description automatically generated">
            <a:extLst>
              <a:ext uri="{FF2B5EF4-FFF2-40B4-BE49-F238E27FC236}">
                <a16:creationId xmlns:a16="http://schemas.microsoft.com/office/drawing/2014/main" id="{50B5CD3D-6ED0-FF7D-0269-4508E20D9D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0173" y="4090222"/>
            <a:ext cx="5817829" cy="2330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85979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027B4F-703F-C743-1387-CDBA1C2EC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907B8E-E529-3D07-5F08-0B4614405793}"/>
              </a:ext>
            </a:extLst>
          </p:cNvPr>
          <p:cNvSpPr txBox="1"/>
          <p:nvPr/>
        </p:nvSpPr>
        <p:spPr>
          <a:xfrm>
            <a:off x="2408850" y="581558"/>
            <a:ext cx="4277085" cy="646331"/>
          </a:xfrm>
          <a:custGeom>
            <a:avLst/>
            <a:gdLst>
              <a:gd name="connsiteX0" fmla="*/ 0 w 4277085"/>
              <a:gd name="connsiteY0" fmla="*/ 0 h 646331"/>
              <a:gd name="connsiteX1" fmla="*/ 491865 w 4277085"/>
              <a:gd name="connsiteY1" fmla="*/ 0 h 646331"/>
              <a:gd name="connsiteX2" fmla="*/ 898188 w 4277085"/>
              <a:gd name="connsiteY2" fmla="*/ 0 h 646331"/>
              <a:gd name="connsiteX3" fmla="*/ 1518365 w 4277085"/>
              <a:gd name="connsiteY3" fmla="*/ 0 h 646331"/>
              <a:gd name="connsiteX4" fmla="*/ 2010230 w 4277085"/>
              <a:gd name="connsiteY4" fmla="*/ 0 h 646331"/>
              <a:gd name="connsiteX5" fmla="*/ 2502095 w 4277085"/>
              <a:gd name="connsiteY5" fmla="*/ 0 h 646331"/>
              <a:gd name="connsiteX6" fmla="*/ 3122272 w 4277085"/>
              <a:gd name="connsiteY6" fmla="*/ 0 h 646331"/>
              <a:gd name="connsiteX7" fmla="*/ 3571366 w 4277085"/>
              <a:gd name="connsiteY7" fmla="*/ 0 h 646331"/>
              <a:gd name="connsiteX8" fmla="*/ 4277085 w 4277085"/>
              <a:gd name="connsiteY8" fmla="*/ 0 h 646331"/>
              <a:gd name="connsiteX9" fmla="*/ 4277085 w 4277085"/>
              <a:gd name="connsiteY9" fmla="*/ 336092 h 646331"/>
              <a:gd name="connsiteX10" fmla="*/ 4277085 w 4277085"/>
              <a:gd name="connsiteY10" fmla="*/ 646331 h 646331"/>
              <a:gd name="connsiteX11" fmla="*/ 3742449 w 4277085"/>
              <a:gd name="connsiteY11" fmla="*/ 646331 h 646331"/>
              <a:gd name="connsiteX12" fmla="*/ 3250585 w 4277085"/>
              <a:gd name="connsiteY12" fmla="*/ 646331 h 646331"/>
              <a:gd name="connsiteX13" fmla="*/ 2630407 w 4277085"/>
              <a:gd name="connsiteY13" fmla="*/ 646331 h 646331"/>
              <a:gd name="connsiteX14" fmla="*/ 2010230 w 4277085"/>
              <a:gd name="connsiteY14" fmla="*/ 646331 h 646331"/>
              <a:gd name="connsiteX15" fmla="*/ 1561136 w 4277085"/>
              <a:gd name="connsiteY15" fmla="*/ 646331 h 646331"/>
              <a:gd name="connsiteX16" fmla="*/ 1026500 w 4277085"/>
              <a:gd name="connsiteY16" fmla="*/ 646331 h 646331"/>
              <a:gd name="connsiteX17" fmla="*/ 0 w 4277085"/>
              <a:gd name="connsiteY17" fmla="*/ 646331 h 646331"/>
              <a:gd name="connsiteX18" fmla="*/ 0 w 4277085"/>
              <a:gd name="connsiteY18" fmla="*/ 323166 h 646331"/>
              <a:gd name="connsiteX19" fmla="*/ 0 w 4277085"/>
              <a:gd name="connsiteY19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277085" h="646331" extrusionOk="0">
                <a:moveTo>
                  <a:pt x="0" y="0"/>
                </a:moveTo>
                <a:cubicBezTo>
                  <a:pt x="222991" y="-31146"/>
                  <a:pt x="295941" y="1152"/>
                  <a:pt x="491865" y="0"/>
                </a:cubicBezTo>
                <a:cubicBezTo>
                  <a:pt x="687789" y="-1152"/>
                  <a:pt x="763511" y="42953"/>
                  <a:pt x="898188" y="0"/>
                </a:cubicBezTo>
                <a:cubicBezTo>
                  <a:pt x="1032865" y="-42953"/>
                  <a:pt x="1256596" y="12295"/>
                  <a:pt x="1518365" y="0"/>
                </a:cubicBezTo>
                <a:cubicBezTo>
                  <a:pt x="1780134" y="-12295"/>
                  <a:pt x="1831194" y="6505"/>
                  <a:pt x="2010230" y="0"/>
                </a:cubicBezTo>
                <a:cubicBezTo>
                  <a:pt x="2189266" y="-6505"/>
                  <a:pt x="2367462" y="48373"/>
                  <a:pt x="2502095" y="0"/>
                </a:cubicBezTo>
                <a:cubicBezTo>
                  <a:pt x="2636728" y="-48373"/>
                  <a:pt x="2819562" y="46873"/>
                  <a:pt x="3122272" y="0"/>
                </a:cubicBezTo>
                <a:cubicBezTo>
                  <a:pt x="3424982" y="-46873"/>
                  <a:pt x="3458266" y="34495"/>
                  <a:pt x="3571366" y="0"/>
                </a:cubicBezTo>
                <a:cubicBezTo>
                  <a:pt x="3684466" y="-34495"/>
                  <a:pt x="4048332" y="16268"/>
                  <a:pt x="4277085" y="0"/>
                </a:cubicBezTo>
                <a:cubicBezTo>
                  <a:pt x="4317054" y="102019"/>
                  <a:pt x="4263583" y="215343"/>
                  <a:pt x="4277085" y="336092"/>
                </a:cubicBezTo>
                <a:cubicBezTo>
                  <a:pt x="4290587" y="456841"/>
                  <a:pt x="4241458" y="526079"/>
                  <a:pt x="4277085" y="646331"/>
                </a:cubicBezTo>
                <a:cubicBezTo>
                  <a:pt x="4120638" y="666220"/>
                  <a:pt x="3945598" y="591681"/>
                  <a:pt x="3742449" y="646331"/>
                </a:cubicBezTo>
                <a:cubicBezTo>
                  <a:pt x="3539300" y="700981"/>
                  <a:pt x="3475443" y="606447"/>
                  <a:pt x="3250585" y="646331"/>
                </a:cubicBezTo>
                <a:cubicBezTo>
                  <a:pt x="3025727" y="686215"/>
                  <a:pt x="2765900" y="625073"/>
                  <a:pt x="2630407" y="646331"/>
                </a:cubicBezTo>
                <a:cubicBezTo>
                  <a:pt x="2494914" y="667589"/>
                  <a:pt x="2306972" y="603670"/>
                  <a:pt x="2010230" y="646331"/>
                </a:cubicBezTo>
                <a:cubicBezTo>
                  <a:pt x="1713488" y="688992"/>
                  <a:pt x="1674610" y="642166"/>
                  <a:pt x="1561136" y="646331"/>
                </a:cubicBezTo>
                <a:cubicBezTo>
                  <a:pt x="1447662" y="650496"/>
                  <a:pt x="1183846" y="585872"/>
                  <a:pt x="1026500" y="646331"/>
                </a:cubicBezTo>
                <a:cubicBezTo>
                  <a:pt x="869154" y="706790"/>
                  <a:pt x="350894" y="607371"/>
                  <a:pt x="0" y="646331"/>
                </a:cubicBezTo>
                <a:cubicBezTo>
                  <a:pt x="-13360" y="500393"/>
                  <a:pt x="17611" y="482750"/>
                  <a:pt x="0" y="323166"/>
                </a:cubicBezTo>
                <a:cubicBezTo>
                  <a:pt x="-17611" y="163582"/>
                  <a:pt x="6688" y="150881"/>
                  <a:pt x="0" y="0"/>
                </a:cubicBezTo>
                <a:close/>
              </a:path>
            </a:pathLst>
          </a:custGeom>
          <a:noFill/>
          <a:ln w="317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halkboard SE Light" panose="03050602040202020205" pitchFamily="66" charset="77"/>
                <a:ea typeface="+mn-ea"/>
                <a:cs typeface="+mn-cs"/>
              </a:rPr>
              <a:t>Goal of the Study: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C0539-7C76-FC21-372C-655BDF61D257}"/>
              </a:ext>
            </a:extLst>
          </p:cNvPr>
          <p:cNvSpPr txBox="1"/>
          <p:nvPr/>
        </p:nvSpPr>
        <p:spPr>
          <a:xfrm>
            <a:off x="1229204" y="1953378"/>
            <a:ext cx="7197036" cy="830997"/>
          </a:xfrm>
          <a:custGeom>
            <a:avLst/>
            <a:gdLst>
              <a:gd name="connsiteX0" fmla="*/ 0 w 7197036"/>
              <a:gd name="connsiteY0" fmla="*/ 0 h 830997"/>
              <a:gd name="connsiteX1" fmla="*/ 798217 w 7197036"/>
              <a:gd name="connsiteY1" fmla="*/ 0 h 830997"/>
              <a:gd name="connsiteX2" fmla="*/ 1380522 w 7197036"/>
              <a:gd name="connsiteY2" fmla="*/ 0 h 830997"/>
              <a:gd name="connsiteX3" fmla="*/ 2178739 w 7197036"/>
              <a:gd name="connsiteY3" fmla="*/ 0 h 830997"/>
              <a:gd name="connsiteX4" fmla="*/ 2689074 w 7197036"/>
              <a:gd name="connsiteY4" fmla="*/ 0 h 830997"/>
              <a:gd name="connsiteX5" fmla="*/ 3199410 w 7197036"/>
              <a:gd name="connsiteY5" fmla="*/ 0 h 830997"/>
              <a:gd name="connsiteX6" fmla="*/ 3781715 w 7197036"/>
              <a:gd name="connsiteY6" fmla="*/ 0 h 830997"/>
              <a:gd name="connsiteX7" fmla="*/ 4292051 w 7197036"/>
              <a:gd name="connsiteY7" fmla="*/ 0 h 830997"/>
              <a:gd name="connsiteX8" fmla="*/ 5018297 w 7197036"/>
              <a:gd name="connsiteY8" fmla="*/ 0 h 830997"/>
              <a:gd name="connsiteX9" fmla="*/ 5456662 w 7197036"/>
              <a:gd name="connsiteY9" fmla="*/ 0 h 830997"/>
              <a:gd name="connsiteX10" fmla="*/ 5895027 w 7197036"/>
              <a:gd name="connsiteY10" fmla="*/ 0 h 830997"/>
              <a:gd name="connsiteX11" fmla="*/ 6621273 w 7197036"/>
              <a:gd name="connsiteY11" fmla="*/ 0 h 830997"/>
              <a:gd name="connsiteX12" fmla="*/ 7197036 w 7197036"/>
              <a:gd name="connsiteY12" fmla="*/ 0 h 830997"/>
              <a:gd name="connsiteX13" fmla="*/ 7197036 w 7197036"/>
              <a:gd name="connsiteY13" fmla="*/ 390569 h 830997"/>
              <a:gd name="connsiteX14" fmla="*/ 7197036 w 7197036"/>
              <a:gd name="connsiteY14" fmla="*/ 830997 h 830997"/>
              <a:gd name="connsiteX15" fmla="*/ 6614730 w 7197036"/>
              <a:gd name="connsiteY15" fmla="*/ 830997 h 830997"/>
              <a:gd name="connsiteX16" fmla="*/ 6032425 w 7197036"/>
              <a:gd name="connsiteY16" fmla="*/ 830997 h 830997"/>
              <a:gd name="connsiteX17" fmla="*/ 5234208 w 7197036"/>
              <a:gd name="connsiteY17" fmla="*/ 830997 h 830997"/>
              <a:gd name="connsiteX18" fmla="*/ 4651902 w 7197036"/>
              <a:gd name="connsiteY18" fmla="*/ 830997 h 830997"/>
              <a:gd name="connsiteX19" fmla="*/ 3853686 w 7197036"/>
              <a:gd name="connsiteY19" fmla="*/ 830997 h 830997"/>
              <a:gd name="connsiteX20" fmla="*/ 3271380 w 7197036"/>
              <a:gd name="connsiteY20" fmla="*/ 830997 h 830997"/>
              <a:gd name="connsiteX21" fmla="*/ 2833015 w 7197036"/>
              <a:gd name="connsiteY21" fmla="*/ 830997 h 830997"/>
              <a:gd name="connsiteX22" fmla="*/ 2250709 w 7197036"/>
              <a:gd name="connsiteY22" fmla="*/ 830997 h 830997"/>
              <a:gd name="connsiteX23" fmla="*/ 1812345 w 7197036"/>
              <a:gd name="connsiteY23" fmla="*/ 830997 h 830997"/>
              <a:gd name="connsiteX24" fmla="*/ 1158069 w 7197036"/>
              <a:gd name="connsiteY24" fmla="*/ 830997 h 830997"/>
              <a:gd name="connsiteX25" fmla="*/ 719704 w 7197036"/>
              <a:gd name="connsiteY25" fmla="*/ 830997 h 830997"/>
              <a:gd name="connsiteX26" fmla="*/ 0 w 7197036"/>
              <a:gd name="connsiteY26" fmla="*/ 830997 h 830997"/>
              <a:gd name="connsiteX27" fmla="*/ 0 w 7197036"/>
              <a:gd name="connsiteY27" fmla="*/ 398879 h 830997"/>
              <a:gd name="connsiteX28" fmla="*/ 0 w 7197036"/>
              <a:gd name="connsiteY28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197036" h="830997" extrusionOk="0">
                <a:moveTo>
                  <a:pt x="0" y="0"/>
                </a:moveTo>
                <a:cubicBezTo>
                  <a:pt x="361293" y="-20596"/>
                  <a:pt x="464776" y="-8202"/>
                  <a:pt x="798217" y="0"/>
                </a:cubicBezTo>
                <a:cubicBezTo>
                  <a:pt x="1131658" y="8202"/>
                  <a:pt x="1151199" y="24673"/>
                  <a:pt x="1380522" y="0"/>
                </a:cubicBezTo>
                <a:cubicBezTo>
                  <a:pt x="1609846" y="-24673"/>
                  <a:pt x="1861894" y="-6565"/>
                  <a:pt x="2178739" y="0"/>
                </a:cubicBezTo>
                <a:cubicBezTo>
                  <a:pt x="2495584" y="6565"/>
                  <a:pt x="2508751" y="19526"/>
                  <a:pt x="2689074" y="0"/>
                </a:cubicBezTo>
                <a:cubicBezTo>
                  <a:pt x="2869397" y="-19526"/>
                  <a:pt x="2953401" y="1116"/>
                  <a:pt x="3199410" y="0"/>
                </a:cubicBezTo>
                <a:cubicBezTo>
                  <a:pt x="3445419" y="-1116"/>
                  <a:pt x="3573358" y="27862"/>
                  <a:pt x="3781715" y="0"/>
                </a:cubicBezTo>
                <a:cubicBezTo>
                  <a:pt x="3990072" y="-27862"/>
                  <a:pt x="4079864" y="-11656"/>
                  <a:pt x="4292051" y="0"/>
                </a:cubicBezTo>
                <a:cubicBezTo>
                  <a:pt x="4504238" y="11656"/>
                  <a:pt x="4755620" y="10059"/>
                  <a:pt x="5018297" y="0"/>
                </a:cubicBezTo>
                <a:cubicBezTo>
                  <a:pt x="5280974" y="-10059"/>
                  <a:pt x="5242438" y="7375"/>
                  <a:pt x="5456662" y="0"/>
                </a:cubicBezTo>
                <a:cubicBezTo>
                  <a:pt x="5670886" y="-7375"/>
                  <a:pt x="5702039" y="8967"/>
                  <a:pt x="5895027" y="0"/>
                </a:cubicBezTo>
                <a:cubicBezTo>
                  <a:pt x="6088015" y="-8967"/>
                  <a:pt x="6342543" y="34801"/>
                  <a:pt x="6621273" y="0"/>
                </a:cubicBezTo>
                <a:cubicBezTo>
                  <a:pt x="6900003" y="-34801"/>
                  <a:pt x="7021275" y="-24570"/>
                  <a:pt x="7197036" y="0"/>
                </a:cubicBezTo>
                <a:cubicBezTo>
                  <a:pt x="7202609" y="176505"/>
                  <a:pt x="7194619" y="281634"/>
                  <a:pt x="7197036" y="390569"/>
                </a:cubicBezTo>
                <a:cubicBezTo>
                  <a:pt x="7199453" y="499504"/>
                  <a:pt x="7215377" y="699308"/>
                  <a:pt x="7197036" y="830997"/>
                </a:cubicBezTo>
                <a:cubicBezTo>
                  <a:pt x="7034475" y="823333"/>
                  <a:pt x="6831911" y="844168"/>
                  <a:pt x="6614730" y="830997"/>
                </a:cubicBezTo>
                <a:cubicBezTo>
                  <a:pt x="6397549" y="817826"/>
                  <a:pt x="6224817" y="831403"/>
                  <a:pt x="6032425" y="830997"/>
                </a:cubicBezTo>
                <a:cubicBezTo>
                  <a:pt x="5840033" y="830591"/>
                  <a:pt x="5516696" y="822078"/>
                  <a:pt x="5234208" y="830997"/>
                </a:cubicBezTo>
                <a:cubicBezTo>
                  <a:pt x="4951720" y="839916"/>
                  <a:pt x="4848889" y="830849"/>
                  <a:pt x="4651902" y="830997"/>
                </a:cubicBezTo>
                <a:cubicBezTo>
                  <a:pt x="4454915" y="831145"/>
                  <a:pt x="4035219" y="807825"/>
                  <a:pt x="3853686" y="830997"/>
                </a:cubicBezTo>
                <a:cubicBezTo>
                  <a:pt x="3672153" y="854169"/>
                  <a:pt x="3398428" y="806029"/>
                  <a:pt x="3271380" y="830997"/>
                </a:cubicBezTo>
                <a:cubicBezTo>
                  <a:pt x="3144332" y="855965"/>
                  <a:pt x="2954959" y="822750"/>
                  <a:pt x="2833015" y="830997"/>
                </a:cubicBezTo>
                <a:cubicBezTo>
                  <a:pt x="2711072" y="839244"/>
                  <a:pt x="2392050" y="821091"/>
                  <a:pt x="2250709" y="830997"/>
                </a:cubicBezTo>
                <a:cubicBezTo>
                  <a:pt x="2109368" y="840903"/>
                  <a:pt x="2001417" y="831317"/>
                  <a:pt x="1812345" y="830997"/>
                </a:cubicBezTo>
                <a:cubicBezTo>
                  <a:pt x="1623273" y="830677"/>
                  <a:pt x="1399751" y="863678"/>
                  <a:pt x="1158069" y="830997"/>
                </a:cubicBezTo>
                <a:cubicBezTo>
                  <a:pt x="916387" y="798316"/>
                  <a:pt x="827624" y="831864"/>
                  <a:pt x="719704" y="830997"/>
                </a:cubicBezTo>
                <a:cubicBezTo>
                  <a:pt x="611784" y="830130"/>
                  <a:pt x="226685" y="804222"/>
                  <a:pt x="0" y="830997"/>
                </a:cubicBezTo>
                <a:cubicBezTo>
                  <a:pt x="-18202" y="616770"/>
                  <a:pt x="-19535" y="510601"/>
                  <a:pt x="0" y="398879"/>
                </a:cubicBezTo>
                <a:cubicBezTo>
                  <a:pt x="19535" y="287157"/>
                  <a:pt x="16857" y="151341"/>
                  <a:pt x="0" y="0"/>
                </a:cubicBezTo>
                <a:close/>
              </a:path>
            </a:pathLst>
          </a:custGeom>
          <a:noFill/>
          <a:ln w="3175">
            <a:noFill/>
            <a:extLst>
              <a:ext uri="{C807C97D-BFC1-408E-A445-0C87EB9F89A2}">
                <ask:lineSketchStyleProps xmlns:ask="http://schemas.microsoft.com/office/drawing/2018/sketchyshapes" sd="15761595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u="none" strike="noStrike" dirty="0">
                <a:solidFill>
                  <a:srgbClr val="0070C0"/>
                </a:solidFill>
                <a:effectLst/>
                <a:latin typeface="Chalkboard SE" panose="03050602040202020205" pitchFamily="66" charset="77"/>
              </a:rPr>
              <a:t>To </a:t>
            </a:r>
            <a:r>
              <a:rPr lang="en-US" sz="2400" b="1" i="0" u="none" strike="noStrike" dirty="0">
                <a:solidFill>
                  <a:srgbClr val="0070C0"/>
                </a:solidFill>
                <a:effectLst/>
                <a:latin typeface="Chalkboard SE" panose="03050602040202020205" pitchFamily="66" charset="77"/>
              </a:rPr>
              <a:t>forecast daily 911 ambulance call volumes</a:t>
            </a:r>
            <a:r>
              <a:rPr lang="en-US" sz="2400" b="0" i="0" u="none" strike="noStrike" dirty="0">
                <a:solidFill>
                  <a:srgbClr val="0070C0"/>
                </a:solidFill>
                <a:effectLst/>
                <a:latin typeface="Chalkboard SE" panose="03050602040202020205" pitchFamily="66" charset="77"/>
              </a:rPr>
              <a:t> to support: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949A75-10A5-2CE0-4493-827B23BC4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045" y="334063"/>
            <a:ext cx="1407101" cy="13078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C2FAD9-6116-FB93-0AA9-C911367EC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080" y="3549654"/>
            <a:ext cx="1197770" cy="130787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59329E8-662B-37FF-2902-357C747365EC}"/>
              </a:ext>
            </a:extLst>
          </p:cNvPr>
          <p:cNvSpPr/>
          <p:nvPr/>
        </p:nvSpPr>
        <p:spPr>
          <a:xfrm>
            <a:off x="2549654" y="3265057"/>
            <a:ext cx="6093634" cy="1793962"/>
          </a:xfrm>
          <a:prstGeom prst="rect">
            <a:avLst/>
          </a:prstGeom>
        </p:spPr>
        <p:txBody>
          <a:bodyPr/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Optimal staffing and resource allocation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Faster response times during peak demand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Data-driven operational planning for EMS Service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A9A58DE-568C-907E-24CB-D75660C72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06301" y="5827869"/>
            <a:ext cx="7197036" cy="13078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EE6897-2E96-3B70-6863-12CFFA16541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3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"/>
                    </a14:imgEffect>
                    <a14:imgEffect>
                      <a14:colorTemperature colorTemp="5162"/>
                    </a14:imgEffect>
                    <a14:imgEffect>
                      <a14:saturation sat="0"/>
                    </a14:imgEffect>
                    <a14:imgEffect>
                      <a14:brightnessContrast bright="18000"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7842" y="0"/>
            <a:ext cx="390329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895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91F190-A4F7-80F8-C2C6-57FE27A3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A994CF-AE64-3AB5-CD63-41ABF5C7E46C}"/>
              </a:ext>
            </a:extLst>
          </p:cNvPr>
          <p:cNvSpPr txBox="1"/>
          <p:nvPr/>
        </p:nvSpPr>
        <p:spPr>
          <a:xfrm>
            <a:off x="2615328" y="552061"/>
            <a:ext cx="4277085" cy="646331"/>
          </a:xfrm>
          <a:prstGeom prst="rect">
            <a:avLst/>
          </a:prstGeom>
          <a:noFill/>
          <a:ln w="127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77085"/>
                      <a:gd name="connsiteY0" fmla="*/ 0 h 646331"/>
                      <a:gd name="connsiteX1" fmla="*/ 491865 w 4277085"/>
                      <a:gd name="connsiteY1" fmla="*/ 0 h 646331"/>
                      <a:gd name="connsiteX2" fmla="*/ 898188 w 4277085"/>
                      <a:gd name="connsiteY2" fmla="*/ 0 h 646331"/>
                      <a:gd name="connsiteX3" fmla="*/ 1518365 w 4277085"/>
                      <a:gd name="connsiteY3" fmla="*/ 0 h 646331"/>
                      <a:gd name="connsiteX4" fmla="*/ 2010230 w 4277085"/>
                      <a:gd name="connsiteY4" fmla="*/ 0 h 646331"/>
                      <a:gd name="connsiteX5" fmla="*/ 2502095 w 4277085"/>
                      <a:gd name="connsiteY5" fmla="*/ 0 h 646331"/>
                      <a:gd name="connsiteX6" fmla="*/ 3122272 w 4277085"/>
                      <a:gd name="connsiteY6" fmla="*/ 0 h 646331"/>
                      <a:gd name="connsiteX7" fmla="*/ 3571366 w 4277085"/>
                      <a:gd name="connsiteY7" fmla="*/ 0 h 646331"/>
                      <a:gd name="connsiteX8" fmla="*/ 4277085 w 4277085"/>
                      <a:gd name="connsiteY8" fmla="*/ 0 h 646331"/>
                      <a:gd name="connsiteX9" fmla="*/ 4277085 w 4277085"/>
                      <a:gd name="connsiteY9" fmla="*/ 336092 h 646331"/>
                      <a:gd name="connsiteX10" fmla="*/ 4277085 w 4277085"/>
                      <a:gd name="connsiteY10" fmla="*/ 646331 h 646331"/>
                      <a:gd name="connsiteX11" fmla="*/ 3742449 w 4277085"/>
                      <a:gd name="connsiteY11" fmla="*/ 646331 h 646331"/>
                      <a:gd name="connsiteX12" fmla="*/ 3250585 w 4277085"/>
                      <a:gd name="connsiteY12" fmla="*/ 646331 h 646331"/>
                      <a:gd name="connsiteX13" fmla="*/ 2630407 w 4277085"/>
                      <a:gd name="connsiteY13" fmla="*/ 646331 h 646331"/>
                      <a:gd name="connsiteX14" fmla="*/ 2010230 w 4277085"/>
                      <a:gd name="connsiteY14" fmla="*/ 646331 h 646331"/>
                      <a:gd name="connsiteX15" fmla="*/ 1561136 w 4277085"/>
                      <a:gd name="connsiteY15" fmla="*/ 646331 h 646331"/>
                      <a:gd name="connsiteX16" fmla="*/ 1026500 w 4277085"/>
                      <a:gd name="connsiteY16" fmla="*/ 646331 h 646331"/>
                      <a:gd name="connsiteX17" fmla="*/ 0 w 4277085"/>
                      <a:gd name="connsiteY17" fmla="*/ 646331 h 646331"/>
                      <a:gd name="connsiteX18" fmla="*/ 0 w 4277085"/>
                      <a:gd name="connsiteY18" fmla="*/ 323166 h 646331"/>
                      <a:gd name="connsiteX19" fmla="*/ 0 w 4277085"/>
                      <a:gd name="connsiteY19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277085" h="646331" extrusionOk="0">
                        <a:moveTo>
                          <a:pt x="0" y="0"/>
                        </a:moveTo>
                        <a:cubicBezTo>
                          <a:pt x="222991" y="-31146"/>
                          <a:pt x="295941" y="1152"/>
                          <a:pt x="491865" y="0"/>
                        </a:cubicBezTo>
                        <a:cubicBezTo>
                          <a:pt x="687789" y="-1152"/>
                          <a:pt x="763511" y="42953"/>
                          <a:pt x="898188" y="0"/>
                        </a:cubicBezTo>
                        <a:cubicBezTo>
                          <a:pt x="1032865" y="-42953"/>
                          <a:pt x="1256596" y="12295"/>
                          <a:pt x="1518365" y="0"/>
                        </a:cubicBezTo>
                        <a:cubicBezTo>
                          <a:pt x="1780134" y="-12295"/>
                          <a:pt x="1831194" y="6505"/>
                          <a:pt x="2010230" y="0"/>
                        </a:cubicBezTo>
                        <a:cubicBezTo>
                          <a:pt x="2189266" y="-6505"/>
                          <a:pt x="2367462" y="48373"/>
                          <a:pt x="2502095" y="0"/>
                        </a:cubicBezTo>
                        <a:cubicBezTo>
                          <a:pt x="2636728" y="-48373"/>
                          <a:pt x="2819562" y="46873"/>
                          <a:pt x="3122272" y="0"/>
                        </a:cubicBezTo>
                        <a:cubicBezTo>
                          <a:pt x="3424982" y="-46873"/>
                          <a:pt x="3458266" y="34495"/>
                          <a:pt x="3571366" y="0"/>
                        </a:cubicBezTo>
                        <a:cubicBezTo>
                          <a:pt x="3684466" y="-34495"/>
                          <a:pt x="4048332" y="16268"/>
                          <a:pt x="4277085" y="0"/>
                        </a:cubicBezTo>
                        <a:cubicBezTo>
                          <a:pt x="4317054" y="102019"/>
                          <a:pt x="4263583" y="215343"/>
                          <a:pt x="4277085" y="336092"/>
                        </a:cubicBezTo>
                        <a:cubicBezTo>
                          <a:pt x="4290587" y="456841"/>
                          <a:pt x="4241458" y="526079"/>
                          <a:pt x="4277085" y="646331"/>
                        </a:cubicBezTo>
                        <a:cubicBezTo>
                          <a:pt x="4120638" y="666220"/>
                          <a:pt x="3945598" y="591681"/>
                          <a:pt x="3742449" y="646331"/>
                        </a:cubicBezTo>
                        <a:cubicBezTo>
                          <a:pt x="3539300" y="700981"/>
                          <a:pt x="3475443" y="606447"/>
                          <a:pt x="3250585" y="646331"/>
                        </a:cubicBezTo>
                        <a:cubicBezTo>
                          <a:pt x="3025727" y="686215"/>
                          <a:pt x="2765900" y="625073"/>
                          <a:pt x="2630407" y="646331"/>
                        </a:cubicBezTo>
                        <a:cubicBezTo>
                          <a:pt x="2494914" y="667589"/>
                          <a:pt x="2306972" y="603670"/>
                          <a:pt x="2010230" y="646331"/>
                        </a:cubicBezTo>
                        <a:cubicBezTo>
                          <a:pt x="1713488" y="688992"/>
                          <a:pt x="1674610" y="642166"/>
                          <a:pt x="1561136" y="646331"/>
                        </a:cubicBezTo>
                        <a:cubicBezTo>
                          <a:pt x="1447662" y="650496"/>
                          <a:pt x="1183846" y="585872"/>
                          <a:pt x="1026500" y="646331"/>
                        </a:cubicBezTo>
                        <a:cubicBezTo>
                          <a:pt x="869154" y="706790"/>
                          <a:pt x="350894" y="607371"/>
                          <a:pt x="0" y="646331"/>
                        </a:cubicBezTo>
                        <a:cubicBezTo>
                          <a:pt x="-13360" y="500393"/>
                          <a:pt x="17611" y="482750"/>
                          <a:pt x="0" y="323166"/>
                        </a:cubicBezTo>
                        <a:cubicBezTo>
                          <a:pt x="-17611" y="163582"/>
                          <a:pt x="6688" y="15088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i="0" u="none" strike="noStrike" dirty="0">
                <a:solidFill>
                  <a:srgbClr val="0070C0"/>
                </a:solidFill>
                <a:effectLst/>
                <a:latin typeface="Chalkboard SE" panose="03050602040202020205" pitchFamily="66" charset="77"/>
              </a:rPr>
              <a:t>Project Objectives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halkboard SE" panose="03050602040202020205" pitchFamily="66" charset="77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11590E-AFF8-64F3-5E4D-8A473A351057}"/>
              </a:ext>
            </a:extLst>
          </p:cNvPr>
          <p:cNvSpPr txBox="1"/>
          <p:nvPr/>
        </p:nvSpPr>
        <p:spPr>
          <a:xfrm>
            <a:off x="1699447" y="1876759"/>
            <a:ext cx="6418100" cy="369332"/>
          </a:xfrm>
          <a:prstGeom prst="rect">
            <a:avLst/>
          </a:prstGeom>
          <a:noFill/>
          <a:ln w="127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576159530">
                  <a:custGeom>
                    <a:avLst/>
                    <a:gdLst>
                      <a:gd name="connsiteX0" fmla="*/ 0 w 6418100"/>
                      <a:gd name="connsiteY0" fmla="*/ 0 h 369332"/>
                      <a:gd name="connsiteX1" fmla="*/ 770172 w 6418100"/>
                      <a:gd name="connsiteY1" fmla="*/ 0 h 369332"/>
                      <a:gd name="connsiteX2" fmla="*/ 1347801 w 6418100"/>
                      <a:gd name="connsiteY2" fmla="*/ 0 h 369332"/>
                      <a:gd name="connsiteX3" fmla="*/ 2117973 w 6418100"/>
                      <a:gd name="connsiteY3" fmla="*/ 0 h 369332"/>
                      <a:gd name="connsiteX4" fmla="*/ 2631421 w 6418100"/>
                      <a:gd name="connsiteY4" fmla="*/ 0 h 369332"/>
                      <a:gd name="connsiteX5" fmla="*/ 3144869 w 6418100"/>
                      <a:gd name="connsiteY5" fmla="*/ 0 h 369332"/>
                      <a:gd name="connsiteX6" fmla="*/ 3722498 w 6418100"/>
                      <a:gd name="connsiteY6" fmla="*/ 0 h 369332"/>
                      <a:gd name="connsiteX7" fmla="*/ 4235946 w 6418100"/>
                      <a:gd name="connsiteY7" fmla="*/ 0 h 369332"/>
                      <a:gd name="connsiteX8" fmla="*/ 4941937 w 6418100"/>
                      <a:gd name="connsiteY8" fmla="*/ 0 h 369332"/>
                      <a:gd name="connsiteX9" fmla="*/ 5391204 w 6418100"/>
                      <a:gd name="connsiteY9" fmla="*/ 0 h 369332"/>
                      <a:gd name="connsiteX10" fmla="*/ 5840471 w 6418100"/>
                      <a:gd name="connsiteY10" fmla="*/ 0 h 369332"/>
                      <a:gd name="connsiteX11" fmla="*/ 6418100 w 6418100"/>
                      <a:gd name="connsiteY11" fmla="*/ 0 h 369332"/>
                      <a:gd name="connsiteX12" fmla="*/ 6418100 w 6418100"/>
                      <a:gd name="connsiteY12" fmla="*/ 369332 h 369332"/>
                      <a:gd name="connsiteX13" fmla="*/ 5840471 w 6418100"/>
                      <a:gd name="connsiteY13" fmla="*/ 369332 h 369332"/>
                      <a:gd name="connsiteX14" fmla="*/ 5391204 w 6418100"/>
                      <a:gd name="connsiteY14" fmla="*/ 369332 h 369332"/>
                      <a:gd name="connsiteX15" fmla="*/ 4941937 w 6418100"/>
                      <a:gd name="connsiteY15" fmla="*/ 369332 h 369332"/>
                      <a:gd name="connsiteX16" fmla="*/ 4364308 w 6418100"/>
                      <a:gd name="connsiteY16" fmla="*/ 369332 h 369332"/>
                      <a:gd name="connsiteX17" fmla="*/ 3594136 w 6418100"/>
                      <a:gd name="connsiteY17" fmla="*/ 369332 h 369332"/>
                      <a:gd name="connsiteX18" fmla="*/ 3016507 w 6418100"/>
                      <a:gd name="connsiteY18" fmla="*/ 369332 h 369332"/>
                      <a:gd name="connsiteX19" fmla="*/ 2246335 w 6418100"/>
                      <a:gd name="connsiteY19" fmla="*/ 369332 h 369332"/>
                      <a:gd name="connsiteX20" fmla="*/ 1668706 w 6418100"/>
                      <a:gd name="connsiteY20" fmla="*/ 369332 h 369332"/>
                      <a:gd name="connsiteX21" fmla="*/ 1219439 w 6418100"/>
                      <a:gd name="connsiteY21" fmla="*/ 369332 h 369332"/>
                      <a:gd name="connsiteX22" fmla="*/ 641810 w 6418100"/>
                      <a:gd name="connsiteY22" fmla="*/ 369332 h 369332"/>
                      <a:gd name="connsiteX23" fmla="*/ 0 w 6418100"/>
                      <a:gd name="connsiteY23" fmla="*/ 369332 h 369332"/>
                      <a:gd name="connsiteX24" fmla="*/ 0 w 6418100"/>
                      <a:gd name="connsiteY2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418100" h="369332" extrusionOk="0">
                        <a:moveTo>
                          <a:pt x="0" y="0"/>
                        </a:moveTo>
                        <a:cubicBezTo>
                          <a:pt x="356362" y="-3879"/>
                          <a:pt x="420386" y="24216"/>
                          <a:pt x="770172" y="0"/>
                        </a:cubicBezTo>
                        <a:cubicBezTo>
                          <a:pt x="1119958" y="-24216"/>
                          <a:pt x="1113444" y="-1449"/>
                          <a:pt x="1347801" y="0"/>
                        </a:cubicBezTo>
                        <a:cubicBezTo>
                          <a:pt x="1582158" y="1449"/>
                          <a:pt x="1879822" y="541"/>
                          <a:pt x="2117973" y="0"/>
                        </a:cubicBezTo>
                        <a:cubicBezTo>
                          <a:pt x="2356124" y="-541"/>
                          <a:pt x="2506124" y="2226"/>
                          <a:pt x="2631421" y="0"/>
                        </a:cubicBezTo>
                        <a:cubicBezTo>
                          <a:pt x="2756718" y="-2226"/>
                          <a:pt x="2941881" y="8077"/>
                          <a:pt x="3144869" y="0"/>
                        </a:cubicBezTo>
                        <a:cubicBezTo>
                          <a:pt x="3347857" y="-8077"/>
                          <a:pt x="3552721" y="11837"/>
                          <a:pt x="3722498" y="0"/>
                        </a:cubicBezTo>
                        <a:cubicBezTo>
                          <a:pt x="3892275" y="-11837"/>
                          <a:pt x="3980694" y="-13704"/>
                          <a:pt x="4235946" y="0"/>
                        </a:cubicBezTo>
                        <a:cubicBezTo>
                          <a:pt x="4491198" y="13704"/>
                          <a:pt x="4593131" y="-2080"/>
                          <a:pt x="4941937" y="0"/>
                        </a:cubicBezTo>
                        <a:cubicBezTo>
                          <a:pt x="5290743" y="2080"/>
                          <a:pt x="5222777" y="-4730"/>
                          <a:pt x="5391204" y="0"/>
                        </a:cubicBezTo>
                        <a:cubicBezTo>
                          <a:pt x="5559631" y="4730"/>
                          <a:pt x="5749333" y="20227"/>
                          <a:pt x="5840471" y="0"/>
                        </a:cubicBezTo>
                        <a:cubicBezTo>
                          <a:pt x="5931609" y="-20227"/>
                          <a:pt x="6141140" y="-9299"/>
                          <a:pt x="6418100" y="0"/>
                        </a:cubicBezTo>
                        <a:cubicBezTo>
                          <a:pt x="6400198" y="107174"/>
                          <a:pt x="6416512" y="194585"/>
                          <a:pt x="6418100" y="369332"/>
                        </a:cubicBezTo>
                        <a:cubicBezTo>
                          <a:pt x="6279837" y="380759"/>
                          <a:pt x="6115044" y="366718"/>
                          <a:pt x="5840471" y="369332"/>
                        </a:cubicBezTo>
                        <a:cubicBezTo>
                          <a:pt x="5565898" y="371946"/>
                          <a:pt x="5521806" y="357315"/>
                          <a:pt x="5391204" y="369332"/>
                        </a:cubicBezTo>
                        <a:cubicBezTo>
                          <a:pt x="5260602" y="381349"/>
                          <a:pt x="5151825" y="378585"/>
                          <a:pt x="4941937" y="369332"/>
                        </a:cubicBezTo>
                        <a:cubicBezTo>
                          <a:pt x="4732049" y="360079"/>
                          <a:pt x="4527709" y="352688"/>
                          <a:pt x="4364308" y="369332"/>
                        </a:cubicBezTo>
                        <a:cubicBezTo>
                          <a:pt x="4200907" y="385976"/>
                          <a:pt x="3821130" y="363796"/>
                          <a:pt x="3594136" y="369332"/>
                        </a:cubicBezTo>
                        <a:cubicBezTo>
                          <a:pt x="3367142" y="374868"/>
                          <a:pt x="3148903" y="392097"/>
                          <a:pt x="3016507" y="369332"/>
                        </a:cubicBezTo>
                        <a:cubicBezTo>
                          <a:pt x="2884111" y="346567"/>
                          <a:pt x="2462254" y="385792"/>
                          <a:pt x="2246335" y="369332"/>
                        </a:cubicBezTo>
                        <a:cubicBezTo>
                          <a:pt x="2030416" y="352872"/>
                          <a:pt x="1925581" y="385274"/>
                          <a:pt x="1668706" y="369332"/>
                        </a:cubicBezTo>
                        <a:cubicBezTo>
                          <a:pt x="1411831" y="353390"/>
                          <a:pt x="1397039" y="350484"/>
                          <a:pt x="1219439" y="369332"/>
                        </a:cubicBezTo>
                        <a:cubicBezTo>
                          <a:pt x="1041839" y="388180"/>
                          <a:pt x="870683" y="353929"/>
                          <a:pt x="641810" y="369332"/>
                        </a:cubicBezTo>
                        <a:cubicBezTo>
                          <a:pt x="412937" y="384735"/>
                          <a:pt x="289119" y="398132"/>
                          <a:pt x="0" y="369332"/>
                        </a:cubicBezTo>
                        <a:cubicBezTo>
                          <a:pt x="-13398" y="190957"/>
                          <a:pt x="-4336" y="14767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  <a:latin typeface="Chalkboard SE" panose="03050602040202020205" pitchFamily="66" charset="77"/>
              </a:rPr>
              <a:t>Build predictive models for daily ambulance call volumes.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88E4FB-C671-C237-9485-EE2E40395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928" y="284368"/>
            <a:ext cx="1505324" cy="1399174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C869680-A734-678B-BF1C-DAC9BA3B2D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1119638"/>
              </p:ext>
            </p:extLst>
          </p:nvPr>
        </p:nvGraphicFramePr>
        <p:xfrm>
          <a:off x="1008371" y="2599439"/>
          <a:ext cx="7246401" cy="1864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3B5B5A4-DD92-E623-349D-5DAD5C356AB2}"/>
              </a:ext>
            </a:extLst>
          </p:cNvPr>
          <p:cNvSpPr txBox="1"/>
          <p:nvPr/>
        </p:nvSpPr>
        <p:spPr>
          <a:xfrm>
            <a:off x="1698595" y="4939514"/>
            <a:ext cx="6418100" cy="369332"/>
          </a:xfrm>
          <a:prstGeom prst="rect">
            <a:avLst/>
          </a:prstGeom>
          <a:noFill/>
          <a:ln w="127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576159530">
                  <a:custGeom>
                    <a:avLst/>
                    <a:gdLst>
                      <a:gd name="connsiteX0" fmla="*/ 0 w 6418100"/>
                      <a:gd name="connsiteY0" fmla="*/ 0 h 369332"/>
                      <a:gd name="connsiteX1" fmla="*/ 770172 w 6418100"/>
                      <a:gd name="connsiteY1" fmla="*/ 0 h 369332"/>
                      <a:gd name="connsiteX2" fmla="*/ 1347801 w 6418100"/>
                      <a:gd name="connsiteY2" fmla="*/ 0 h 369332"/>
                      <a:gd name="connsiteX3" fmla="*/ 2117973 w 6418100"/>
                      <a:gd name="connsiteY3" fmla="*/ 0 h 369332"/>
                      <a:gd name="connsiteX4" fmla="*/ 2631421 w 6418100"/>
                      <a:gd name="connsiteY4" fmla="*/ 0 h 369332"/>
                      <a:gd name="connsiteX5" fmla="*/ 3144869 w 6418100"/>
                      <a:gd name="connsiteY5" fmla="*/ 0 h 369332"/>
                      <a:gd name="connsiteX6" fmla="*/ 3722498 w 6418100"/>
                      <a:gd name="connsiteY6" fmla="*/ 0 h 369332"/>
                      <a:gd name="connsiteX7" fmla="*/ 4235946 w 6418100"/>
                      <a:gd name="connsiteY7" fmla="*/ 0 h 369332"/>
                      <a:gd name="connsiteX8" fmla="*/ 4941937 w 6418100"/>
                      <a:gd name="connsiteY8" fmla="*/ 0 h 369332"/>
                      <a:gd name="connsiteX9" fmla="*/ 5391204 w 6418100"/>
                      <a:gd name="connsiteY9" fmla="*/ 0 h 369332"/>
                      <a:gd name="connsiteX10" fmla="*/ 5840471 w 6418100"/>
                      <a:gd name="connsiteY10" fmla="*/ 0 h 369332"/>
                      <a:gd name="connsiteX11" fmla="*/ 6418100 w 6418100"/>
                      <a:gd name="connsiteY11" fmla="*/ 0 h 369332"/>
                      <a:gd name="connsiteX12" fmla="*/ 6418100 w 6418100"/>
                      <a:gd name="connsiteY12" fmla="*/ 369332 h 369332"/>
                      <a:gd name="connsiteX13" fmla="*/ 5840471 w 6418100"/>
                      <a:gd name="connsiteY13" fmla="*/ 369332 h 369332"/>
                      <a:gd name="connsiteX14" fmla="*/ 5391204 w 6418100"/>
                      <a:gd name="connsiteY14" fmla="*/ 369332 h 369332"/>
                      <a:gd name="connsiteX15" fmla="*/ 4941937 w 6418100"/>
                      <a:gd name="connsiteY15" fmla="*/ 369332 h 369332"/>
                      <a:gd name="connsiteX16" fmla="*/ 4364308 w 6418100"/>
                      <a:gd name="connsiteY16" fmla="*/ 369332 h 369332"/>
                      <a:gd name="connsiteX17" fmla="*/ 3594136 w 6418100"/>
                      <a:gd name="connsiteY17" fmla="*/ 369332 h 369332"/>
                      <a:gd name="connsiteX18" fmla="*/ 3016507 w 6418100"/>
                      <a:gd name="connsiteY18" fmla="*/ 369332 h 369332"/>
                      <a:gd name="connsiteX19" fmla="*/ 2246335 w 6418100"/>
                      <a:gd name="connsiteY19" fmla="*/ 369332 h 369332"/>
                      <a:gd name="connsiteX20" fmla="*/ 1668706 w 6418100"/>
                      <a:gd name="connsiteY20" fmla="*/ 369332 h 369332"/>
                      <a:gd name="connsiteX21" fmla="*/ 1219439 w 6418100"/>
                      <a:gd name="connsiteY21" fmla="*/ 369332 h 369332"/>
                      <a:gd name="connsiteX22" fmla="*/ 641810 w 6418100"/>
                      <a:gd name="connsiteY22" fmla="*/ 369332 h 369332"/>
                      <a:gd name="connsiteX23" fmla="*/ 0 w 6418100"/>
                      <a:gd name="connsiteY23" fmla="*/ 369332 h 369332"/>
                      <a:gd name="connsiteX24" fmla="*/ 0 w 6418100"/>
                      <a:gd name="connsiteY2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6418100" h="369332" extrusionOk="0">
                        <a:moveTo>
                          <a:pt x="0" y="0"/>
                        </a:moveTo>
                        <a:cubicBezTo>
                          <a:pt x="356362" y="-3879"/>
                          <a:pt x="420386" y="24216"/>
                          <a:pt x="770172" y="0"/>
                        </a:cubicBezTo>
                        <a:cubicBezTo>
                          <a:pt x="1119958" y="-24216"/>
                          <a:pt x="1113444" y="-1449"/>
                          <a:pt x="1347801" y="0"/>
                        </a:cubicBezTo>
                        <a:cubicBezTo>
                          <a:pt x="1582158" y="1449"/>
                          <a:pt x="1879822" y="541"/>
                          <a:pt x="2117973" y="0"/>
                        </a:cubicBezTo>
                        <a:cubicBezTo>
                          <a:pt x="2356124" y="-541"/>
                          <a:pt x="2506124" y="2226"/>
                          <a:pt x="2631421" y="0"/>
                        </a:cubicBezTo>
                        <a:cubicBezTo>
                          <a:pt x="2756718" y="-2226"/>
                          <a:pt x="2941881" y="8077"/>
                          <a:pt x="3144869" y="0"/>
                        </a:cubicBezTo>
                        <a:cubicBezTo>
                          <a:pt x="3347857" y="-8077"/>
                          <a:pt x="3552721" y="11837"/>
                          <a:pt x="3722498" y="0"/>
                        </a:cubicBezTo>
                        <a:cubicBezTo>
                          <a:pt x="3892275" y="-11837"/>
                          <a:pt x="3980694" y="-13704"/>
                          <a:pt x="4235946" y="0"/>
                        </a:cubicBezTo>
                        <a:cubicBezTo>
                          <a:pt x="4491198" y="13704"/>
                          <a:pt x="4593131" y="-2080"/>
                          <a:pt x="4941937" y="0"/>
                        </a:cubicBezTo>
                        <a:cubicBezTo>
                          <a:pt x="5290743" y="2080"/>
                          <a:pt x="5222777" y="-4730"/>
                          <a:pt x="5391204" y="0"/>
                        </a:cubicBezTo>
                        <a:cubicBezTo>
                          <a:pt x="5559631" y="4730"/>
                          <a:pt x="5749333" y="20227"/>
                          <a:pt x="5840471" y="0"/>
                        </a:cubicBezTo>
                        <a:cubicBezTo>
                          <a:pt x="5931609" y="-20227"/>
                          <a:pt x="6141140" y="-9299"/>
                          <a:pt x="6418100" y="0"/>
                        </a:cubicBezTo>
                        <a:cubicBezTo>
                          <a:pt x="6400198" y="107174"/>
                          <a:pt x="6416512" y="194585"/>
                          <a:pt x="6418100" y="369332"/>
                        </a:cubicBezTo>
                        <a:cubicBezTo>
                          <a:pt x="6279837" y="380759"/>
                          <a:pt x="6115044" y="366718"/>
                          <a:pt x="5840471" y="369332"/>
                        </a:cubicBezTo>
                        <a:cubicBezTo>
                          <a:pt x="5565898" y="371946"/>
                          <a:pt x="5521806" y="357315"/>
                          <a:pt x="5391204" y="369332"/>
                        </a:cubicBezTo>
                        <a:cubicBezTo>
                          <a:pt x="5260602" y="381349"/>
                          <a:pt x="5151825" y="378585"/>
                          <a:pt x="4941937" y="369332"/>
                        </a:cubicBezTo>
                        <a:cubicBezTo>
                          <a:pt x="4732049" y="360079"/>
                          <a:pt x="4527709" y="352688"/>
                          <a:pt x="4364308" y="369332"/>
                        </a:cubicBezTo>
                        <a:cubicBezTo>
                          <a:pt x="4200907" y="385976"/>
                          <a:pt x="3821130" y="363796"/>
                          <a:pt x="3594136" y="369332"/>
                        </a:cubicBezTo>
                        <a:cubicBezTo>
                          <a:pt x="3367142" y="374868"/>
                          <a:pt x="3148903" y="392097"/>
                          <a:pt x="3016507" y="369332"/>
                        </a:cubicBezTo>
                        <a:cubicBezTo>
                          <a:pt x="2884111" y="346567"/>
                          <a:pt x="2462254" y="385792"/>
                          <a:pt x="2246335" y="369332"/>
                        </a:cubicBezTo>
                        <a:cubicBezTo>
                          <a:pt x="2030416" y="352872"/>
                          <a:pt x="1925581" y="385274"/>
                          <a:pt x="1668706" y="369332"/>
                        </a:cubicBezTo>
                        <a:cubicBezTo>
                          <a:pt x="1411831" y="353390"/>
                          <a:pt x="1397039" y="350484"/>
                          <a:pt x="1219439" y="369332"/>
                        </a:cubicBezTo>
                        <a:cubicBezTo>
                          <a:pt x="1041839" y="388180"/>
                          <a:pt x="870683" y="353929"/>
                          <a:pt x="641810" y="369332"/>
                        </a:cubicBezTo>
                        <a:cubicBezTo>
                          <a:pt x="412937" y="384735"/>
                          <a:pt x="289119" y="398132"/>
                          <a:pt x="0" y="369332"/>
                        </a:cubicBezTo>
                        <a:cubicBezTo>
                          <a:pt x="-13398" y="190957"/>
                          <a:pt x="-4336" y="14767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  <a:latin typeface="Chalkboard SE" panose="03050602040202020205" pitchFamily="66" charset="77"/>
              </a:rPr>
              <a:t>Identify operational insights for better resource allocation.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sp>
        <p:nvSpPr>
          <p:cNvPr id="12" name="Dodecagon 11">
            <a:extLst>
              <a:ext uri="{FF2B5EF4-FFF2-40B4-BE49-F238E27FC236}">
                <a16:creationId xmlns:a16="http://schemas.microsoft.com/office/drawing/2014/main" id="{A06AE67F-9A50-14BA-3AB0-489FF966F4E4}"/>
              </a:ext>
            </a:extLst>
          </p:cNvPr>
          <p:cNvSpPr/>
          <p:nvPr/>
        </p:nvSpPr>
        <p:spPr>
          <a:xfrm>
            <a:off x="1081550" y="1858299"/>
            <a:ext cx="403123" cy="471949"/>
          </a:xfrm>
          <a:prstGeom prst="dodecagon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Dodecagon 12">
            <a:extLst>
              <a:ext uri="{FF2B5EF4-FFF2-40B4-BE49-F238E27FC236}">
                <a16:creationId xmlns:a16="http://schemas.microsoft.com/office/drawing/2014/main" id="{BEBF695F-9A27-859F-7DA2-8BC98C66CD55}"/>
              </a:ext>
            </a:extLst>
          </p:cNvPr>
          <p:cNvSpPr/>
          <p:nvPr/>
        </p:nvSpPr>
        <p:spPr>
          <a:xfrm>
            <a:off x="1120878" y="4876809"/>
            <a:ext cx="403123" cy="471949"/>
          </a:xfrm>
          <a:prstGeom prst="dodecagon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5" name="Dodecagon 14">
            <a:extLst>
              <a:ext uri="{FF2B5EF4-FFF2-40B4-BE49-F238E27FC236}">
                <a16:creationId xmlns:a16="http://schemas.microsoft.com/office/drawing/2014/main" id="{AD94BD21-9A19-CF4C-6925-6B3A68015606}"/>
              </a:ext>
            </a:extLst>
          </p:cNvPr>
          <p:cNvSpPr/>
          <p:nvPr/>
        </p:nvSpPr>
        <p:spPr>
          <a:xfrm>
            <a:off x="1091382" y="3352806"/>
            <a:ext cx="403123" cy="471949"/>
          </a:xfrm>
          <a:prstGeom prst="dodecagon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A40BA6-D6B4-13F1-104E-0EFE906EF1D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1000"/>
                    </a14:imgEffect>
                    <a14:imgEffect>
                      <a14:colorTemperature colorTemp="5374"/>
                    </a14:imgEffect>
                    <a14:imgEffect>
                      <a14:saturation sat="0"/>
                    </a14:imgEffect>
                    <a14:imgEffect>
                      <a14:brightnessContrast bright="-43000" contras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6695" y="20664"/>
            <a:ext cx="4068120" cy="67777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94296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4000"/>
                    </a14:imgEffect>
                    <a14:imgEffect>
                      <a14:colorTemperature colorTemp="7214"/>
                    </a14:imgEffect>
                    <a14:imgEffect>
                      <a14:brightnessContrast bright="-30000" contrast="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12F48E-E4D6-F432-42A9-364E84ABC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01537-1E91-1AB5-0E91-3E8F76B988E4}"/>
              </a:ext>
            </a:extLst>
          </p:cNvPr>
          <p:cNvSpPr txBox="1"/>
          <p:nvPr/>
        </p:nvSpPr>
        <p:spPr>
          <a:xfrm>
            <a:off x="2271198" y="866694"/>
            <a:ext cx="5818275" cy="646331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18275"/>
                      <a:gd name="connsiteY0" fmla="*/ 0 h 646331"/>
                      <a:gd name="connsiteX1" fmla="*/ 523645 w 5818275"/>
                      <a:gd name="connsiteY1" fmla="*/ 0 h 646331"/>
                      <a:gd name="connsiteX2" fmla="*/ 930924 w 5818275"/>
                      <a:gd name="connsiteY2" fmla="*/ 0 h 646331"/>
                      <a:gd name="connsiteX3" fmla="*/ 1629117 w 5818275"/>
                      <a:gd name="connsiteY3" fmla="*/ 0 h 646331"/>
                      <a:gd name="connsiteX4" fmla="*/ 2152762 w 5818275"/>
                      <a:gd name="connsiteY4" fmla="*/ 0 h 646331"/>
                      <a:gd name="connsiteX5" fmla="*/ 2676407 w 5818275"/>
                      <a:gd name="connsiteY5" fmla="*/ 0 h 646331"/>
                      <a:gd name="connsiteX6" fmla="*/ 3374600 w 5818275"/>
                      <a:gd name="connsiteY6" fmla="*/ 0 h 646331"/>
                      <a:gd name="connsiteX7" fmla="*/ 3840062 w 5818275"/>
                      <a:gd name="connsiteY7" fmla="*/ 0 h 646331"/>
                      <a:gd name="connsiteX8" fmla="*/ 4538255 w 5818275"/>
                      <a:gd name="connsiteY8" fmla="*/ 0 h 646331"/>
                      <a:gd name="connsiteX9" fmla="*/ 5236448 w 5818275"/>
                      <a:gd name="connsiteY9" fmla="*/ 0 h 646331"/>
                      <a:gd name="connsiteX10" fmla="*/ 5818275 w 5818275"/>
                      <a:gd name="connsiteY10" fmla="*/ 0 h 646331"/>
                      <a:gd name="connsiteX11" fmla="*/ 5818275 w 5818275"/>
                      <a:gd name="connsiteY11" fmla="*/ 336092 h 646331"/>
                      <a:gd name="connsiteX12" fmla="*/ 5818275 w 5818275"/>
                      <a:gd name="connsiteY12" fmla="*/ 646331 h 646331"/>
                      <a:gd name="connsiteX13" fmla="*/ 5410996 w 5818275"/>
                      <a:gd name="connsiteY13" fmla="*/ 646331 h 646331"/>
                      <a:gd name="connsiteX14" fmla="*/ 4712803 w 5818275"/>
                      <a:gd name="connsiteY14" fmla="*/ 646331 h 646331"/>
                      <a:gd name="connsiteX15" fmla="*/ 4247341 w 5818275"/>
                      <a:gd name="connsiteY15" fmla="*/ 646331 h 646331"/>
                      <a:gd name="connsiteX16" fmla="*/ 3665513 w 5818275"/>
                      <a:gd name="connsiteY16" fmla="*/ 646331 h 646331"/>
                      <a:gd name="connsiteX17" fmla="*/ 2967320 w 5818275"/>
                      <a:gd name="connsiteY17" fmla="*/ 646331 h 646331"/>
                      <a:gd name="connsiteX18" fmla="*/ 2385493 w 5818275"/>
                      <a:gd name="connsiteY18" fmla="*/ 646331 h 646331"/>
                      <a:gd name="connsiteX19" fmla="*/ 1978214 w 5818275"/>
                      <a:gd name="connsiteY19" fmla="*/ 646331 h 646331"/>
                      <a:gd name="connsiteX20" fmla="*/ 1512752 w 5818275"/>
                      <a:gd name="connsiteY20" fmla="*/ 646331 h 646331"/>
                      <a:gd name="connsiteX21" fmla="*/ 814559 w 5818275"/>
                      <a:gd name="connsiteY21" fmla="*/ 646331 h 646331"/>
                      <a:gd name="connsiteX22" fmla="*/ 0 w 5818275"/>
                      <a:gd name="connsiteY22" fmla="*/ 646331 h 646331"/>
                      <a:gd name="connsiteX23" fmla="*/ 0 w 5818275"/>
                      <a:gd name="connsiteY23" fmla="*/ 336092 h 646331"/>
                      <a:gd name="connsiteX24" fmla="*/ 0 w 5818275"/>
                      <a:gd name="connsiteY2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18275" h="646331" extrusionOk="0">
                        <a:moveTo>
                          <a:pt x="0" y="0"/>
                        </a:moveTo>
                        <a:cubicBezTo>
                          <a:pt x="208855" y="-9022"/>
                          <a:pt x="377390" y="54251"/>
                          <a:pt x="523645" y="0"/>
                        </a:cubicBezTo>
                        <a:cubicBezTo>
                          <a:pt x="669900" y="-54251"/>
                          <a:pt x="840426" y="47928"/>
                          <a:pt x="930924" y="0"/>
                        </a:cubicBezTo>
                        <a:cubicBezTo>
                          <a:pt x="1021422" y="-47928"/>
                          <a:pt x="1479238" y="66778"/>
                          <a:pt x="1629117" y="0"/>
                        </a:cubicBezTo>
                        <a:cubicBezTo>
                          <a:pt x="1778996" y="-66778"/>
                          <a:pt x="2044400" y="7455"/>
                          <a:pt x="2152762" y="0"/>
                        </a:cubicBezTo>
                        <a:cubicBezTo>
                          <a:pt x="2261125" y="-7455"/>
                          <a:pt x="2520760" y="49648"/>
                          <a:pt x="2676407" y="0"/>
                        </a:cubicBezTo>
                        <a:cubicBezTo>
                          <a:pt x="2832054" y="-49648"/>
                          <a:pt x="3158218" y="4014"/>
                          <a:pt x="3374600" y="0"/>
                        </a:cubicBezTo>
                        <a:cubicBezTo>
                          <a:pt x="3590982" y="-4014"/>
                          <a:pt x="3611404" y="25377"/>
                          <a:pt x="3840062" y="0"/>
                        </a:cubicBezTo>
                        <a:cubicBezTo>
                          <a:pt x="4068720" y="-25377"/>
                          <a:pt x="4376352" y="78508"/>
                          <a:pt x="4538255" y="0"/>
                        </a:cubicBezTo>
                        <a:cubicBezTo>
                          <a:pt x="4700158" y="-78508"/>
                          <a:pt x="5031005" y="64883"/>
                          <a:pt x="5236448" y="0"/>
                        </a:cubicBezTo>
                        <a:cubicBezTo>
                          <a:pt x="5441891" y="-64883"/>
                          <a:pt x="5670586" y="14965"/>
                          <a:pt x="5818275" y="0"/>
                        </a:cubicBezTo>
                        <a:cubicBezTo>
                          <a:pt x="5836260" y="128922"/>
                          <a:pt x="5798067" y="168131"/>
                          <a:pt x="5818275" y="336092"/>
                        </a:cubicBezTo>
                        <a:cubicBezTo>
                          <a:pt x="5838483" y="504053"/>
                          <a:pt x="5792304" y="573465"/>
                          <a:pt x="5818275" y="646331"/>
                        </a:cubicBezTo>
                        <a:cubicBezTo>
                          <a:pt x="5670305" y="658914"/>
                          <a:pt x="5539183" y="614423"/>
                          <a:pt x="5410996" y="646331"/>
                        </a:cubicBezTo>
                        <a:cubicBezTo>
                          <a:pt x="5282809" y="678239"/>
                          <a:pt x="4928500" y="641677"/>
                          <a:pt x="4712803" y="646331"/>
                        </a:cubicBezTo>
                        <a:cubicBezTo>
                          <a:pt x="4497106" y="650985"/>
                          <a:pt x="4448131" y="636000"/>
                          <a:pt x="4247341" y="646331"/>
                        </a:cubicBezTo>
                        <a:cubicBezTo>
                          <a:pt x="4046551" y="656662"/>
                          <a:pt x="3941831" y="604164"/>
                          <a:pt x="3665513" y="646331"/>
                        </a:cubicBezTo>
                        <a:cubicBezTo>
                          <a:pt x="3389195" y="688498"/>
                          <a:pt x="3127372" y="580689"/>
                          <a:pt x="2967320" y="646331"/>
                        </a:cubicBezTo>
                        <a:cubicBezTo>
                          <a:pt x="2807268" y="711973"/>
                          <a:pt x="2647701" y="624398"/>
                          <a:pt x="2385493" y="646331"/>
                        </a:cubicBezTo>
                        <a:cubicBezTo>
                          <a:pt x="2123285" y="668264"/>
                          <a:pt x="2122881" y="630677"/>
                          <a:pt x="1978214" y="646331"/>
                        </a:cubicBezTo>
                        <a:cubicBezTo>
                          <a:pt x="1833547" y="661985"/>
                          <a:pt x="1669831" y="623592"/>
                          <a:pt x="1512752" y="646331"/>
                        </a:cubicBezTo>
                        <a:cubicBezTo>
                          <a:pt x="1355673" y="669070"/>
                          <a:pt x="1056402" y="597401"/>
                          <a:pt x="814559" y="646331"/>
                        </a:cubicBezTo>
                        <a:cubicBezTo>
                          <a:pt x="572716" y="695261"/>
                          <a:pt x="399834" y="613430"/>
                          <a:pt x="0" y="646331"/>
                        </a:cubicBezTo>
                        <a:cubicBezTo>
                          <a:pt x="-29415" y="530936"/>
                          <a:pt x="8631" y="422022"/>
                          <a:pt x="0" y="336092"/>
                        </a:cubicBezTo>
                        <a:cubicBezTo>
                          <a:pt x="-8631" y="250162"/>
                          <a:pt x="30560" y="840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i="0" u="none" strike="noStrike" dirty="0">
                <a:solidFill>
                  <a:schemeClr val="accent4"/>
                </a:solidFill>
                <a:effectLst/>
                <a:latin typeface="Chalkboard SE" panose="03050602040202020205" pitchFamily="66" charset="77"/>
              </a:rPr>
              <a:t>Data Collection &amp; Sources: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04237C-FED7-ADA8-8ACC-46943AD99A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762" y="579336"/>
            <a:ext cx="1366684" cy="12703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22B541-01DF-F9CD-D791-23C6F7D65503}"/>
              </a:ext>
            </a:extLst>
          </p:cNvPr>
          <p:cNvSpPr/>
          <p:nvPr/>
        </p:nvSpPr>
        <p:spPr>
          <a:xfrm>
            <a:off x="2263168" y="2335208"/>
            <a:ext cx="4766896" cy="1538702"/>
          </a:xfrm>
          <a:prstGeom prst="rect">
            <a:avLst/>
          </a:prstGeom>
          <a:ln w="19050">
            <a:solidFill>
              <a:schemeClr val="accent4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057322111">
                  <a:custGeom>
                    <a:avLst/>
                    <a:gdLst>
                      <a:gd name="connsiteX0" fmla="*/ 0 w 4766896"/>
                      <a:gd name="connsiteY0" fmla="*/ 0 h 1538702"/>
                      <a:gd name="connsiteX1" fmla="*/ 4766896 w 4766896"/>
                      <a:gd name="connsiteY1" fmla="*/ 0 h 1538702"/>
                      <a:gd name="connsiteX2" fmla="*/ 4766896 w 4766896"/>
                      <a:gd name="connsiteY2" fmla="*/ 1538702 h 1538702"/>
                      <a:gd name="connsiteX3" fmla="*/ 0 w 4766896"/>
                      <a:gd name="connsiteY3" fmla="*/ 1538702 h 1538702"/>
                      <a:gd name="connsiteX4" fmla="*/ 0 w 4766896"/>
                      <a:gd name="connsiteY4" fmla="*/ 0 h 1538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66896" h="1538702" fill="none" extrusionOk="0">
                        <a:moveTo>
                          <a:pt x="0" y="0"/>
                        </a:moveTo>
                        <a:cubicBezTo>
                          <a:pt x="1629392" y="103555"/>
                          <a:pt x="4257768" y="-47884"/>
                          <a:pt x="4766896" y="0"/>
                        </a:cubicBezTo>
                        <a:cubicBezTo>
                          <a:pt x="4858476" y="752563"/>
                          <a:pt x="4837377" y="862489"/>
                          <a:pt x="4766896" y="1538702"/>
                        </a:cubicBezTo>
                        <a:cubicBezTo>
                          <a:pt x="2474051" y="1417257"/>
                          <a:pt x="1861845" y="1444600"/>
                          <a:pt x="0" y="1538702"/>
                        </a:cubicBezTo>
                        <a:cubicBezTo>
                          <a:pt x="113202" y="821707"/>
                          <a:pt x="42601" y="516550"/>
                          <a:pt x="0" y="0"/>
                        </a:cubicBezTo>
                        <a:close/>
                      </a:path>
                      <a:path w="4766896" h="1538702" stroke="0" extrusionOk="0">
                        <a:moveTo>
                          <a:pt x="0" y="0"/>
                        </a:moveTo>
                        <a:cubicBezTo>
                          <a:pt x="2014518" y="-50782"/>
                          <a:pt x="2933057" y="-54378"/>
                          <a:pt x="4766896" y="0"/>
                        </a:cubicBezTo>
                        <a:cubicBezTo>
                          <a:pt x="4894893" y="333932"/>
                          <a:pt x="4895494" y="865981"/>
                          <a:pt x="4766896" y="1538702"/>
                        </a:cubicBezTo>
                        <a:cubicBezTo>
                          <a:pt x="3802863" y="1693176"/>
                          <a:pt x="879512" y="1450658"/>
                          <a:pt x="0" y="1538702"/>
                        </a:cubicBezTo>
                        <a:cubicBezTo>
                          <a:pt x="125142" y="1029330"/>
                          <a:pt x="-71084" y="7513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/>
          <a:p>
            <a:pPr marR="0" lvl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tabLst/>
              <a:defRPr/>
            </a:pPr>
            <a:r>
              <a:rPr lang="en-US" b="1" i="0" u="none" strike="noStrike" dirty="0">
                <a:solidFill>
                  <a:schemeClr val="accent4"/>
                </a:solidFill>
                <a:effectLst/>
                <a:latin typeface="Chalkboard SE" panose="03050602040202020205" pitchFamily="66" charset="77"/>
              </a:rPr>
              <a:t>Primary:</a:t>
            </a:r>
            <a:r>
              <a:rPr lang="en-US" b="0" i="0" u="none" strike="noStrike" dirty="0">
                <a:effectLst/>
                <a:latin typeface="Chalkboard SE" panose="03050602040202020205" pitchFamily="66" charset="77"/>
              </a:rPr>
              <a:t> NYC Open Data – Ambulance Call Volumes (July 2024 – April 2025)</a:t>
            </a:r>
            <a:br>
              <a:rPr lang="en-US" dirty="0">
                <a:latin typeface="Chalkboard SE" panose="03050602040202020205" pitchFamily="66" charset="77"/>
              </a:rPr>
            </a:br>
            <a:r>
              <a:rPr lang="en-US" sz="1400" b="0" i="0" dirty="0">
                <a:effectLst/>
                <a:latin typeface="Chalkboard SE" panose="03050602040202020205" pitchFamily="66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https://data.cityofnewyork.us/resource/76xm-jjuj.json</a:t>
            </a:r>
            <a:endParaRPr lang="en-US" b="0" i="0" dirty="0">
              <a:effectLst/>
              <a:latin typeface="Chalkboard SE" panose="03050602040202020205" pitchFamily="66" charset="77"/>
            </a:endParaRPr>
          </a:p>
          <a:p>
            <a:pPr marR="0" lvl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D88D22-ECD2-EA23-2DED-B9F50813A51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399" y="3256786"/>
            <a:ext cx="894735" cy="1406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AB372-9C18-89CC-847D-3ACFC3B1ABC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3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"/>
                    </a14:imgEffect>
                    <a14:imgEffect>
                      <a14:colorTemperature colorTemp="5162"/>
                    </a14:imgEffect>
                    <a14:imgEffect>
                      <a14:saturation sat="0"/>
                    </a14:imgEffect>
                    <a14:imgEffect>
                      <a14:brightnessContrast bright="36000" contrast="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9305" y="0"/>
            <a:ext cx="390329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588B4A3-6228-1D6C-9DB6-1D673342FC9C}"/>
              </a:ext>
            </a:extLst>
          </p:cNvPr>
          <p:cNvSpPr/>
          <p:nvPr/>
        </p:nvSpPr>
        <p:spPr>
          <a:xfrm>
            <a:off x="2281030" y="4140386"/>
            <a:ext cx="4766896" cy="1611485"/>
          </a:xfrm>
          <a:prstGeom prst="rect">
            <a:avLst/>
          </a:prstGeom>
          <a:ln w="19050">
            <a:solidFill>
              <a:schemeClr val="accent4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057322111">
                  <a:custGeom>
                    <a:avLst/>
                    <a:gdLst>
                      <a:gd name="connsiteX0" fmla="*/ 0 w 4766896"/>
                      <a:gd name="connsiteY0" fmla="*/ 0 h 1935949"/>
                      <a:gd name="connsiteX1" fmla="*/ 4766896 w 4766896"/>
                      <a:gd name="connsiteY1" fmla="*/ 0 h 1935949"/>
                      <a:gd name="connsiteX2" fmla="*/ 4766896 w 4766896"/>
                      <a:gd name="connsiteY2" fmla="*/ 1935949 h 1935949"/>
                      <a:gd name="connsiteX3" fmla="*/ 0 w 4766896"/>
                      <a:gd name="connsiteY3" fmla="*/ 1935949 h 1935949"/>
                      <a:gd name="connsiteX4" fmla="*/ 0 w 4766896"/>
                      <a:gd name="connsiteY4" fmla="*/ 0 h 19359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66896" h="1935949" fill="none" extrusionOk="0">
                        <a:moveTo>
                          <a:pt x="0" y="0"/>
                        </a:moveTo>
                        <a:cubicBezTo>
                          <a:pt x="1629392" y="103555"/>
                          <a:pt x="4257768" y="-47884"/>
                          <a:pt x="4766896" y="0"/>
                        </a:cubicBezTo>
                        <a:cubicBezTo>
                          <a:pt x="4878519" y="583503"/>
                          <a:pt x="4602991" y="1379380"/>
                          <a:pt x="4766896" y="1935949"/>
                        </a:cubicBezTo>
                        <a:cubicBezTo>
                          <a:pt x="2474051" y="1814504"/>
                          <a:pt x="1861845" y="1841847"/>
                          <a:pt x="0" y="1935949"/>
                        </a:cubicBezTo>
                        <a:cubicBezTo>
                          <a:pt x="62880" y="1293355"/>
                          <a:pt x="162309" y="920060"/>
                          <a:pt x="0" y="0"/>
                        </a:cubicBezTo>
                        <a:close/>
                      </a:path>
                      <a:path w="4766896" h="1935949" stroke="0" extrusionOk="0">
                        <a:moveTo>
                          <a:pt x="0" y="0"/>
                        </a:moveTo>
                        <a:cubicBezTo>
                          <a:pt x="2014518" y="-50782"/>
                          <a:pt x="2933057" y="-54378"/>
                          <a:pt x="4766896" y="0"/>
                        </a:cubicBezTo>
                        <a:cubicBezTo>
                          <a:pt x="4672029" y="232981"/>
                          <a:pt x="4691495" y="1517465"/>
                          <a:pt x="4766896" y="1935949"/>
                        </a:cubicBezTo>
                        <a:cubicBezTo>
                          <a:pt x="3802863" y="2090423"/>
                          <a:pt x="879512" y="1847905"/>
                          <a:pt x="0" y="1935949"/>
                        </a:cubicBezTo>
                        <a:cubicBezTo>
                          <a:pt x="-83495" y="1334222"/>
                          <a:pt x="161261" y="63780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b="1" i="0" u="none" strike="noStrike" dirty="0">
                <a:solidFill>
                  <a:schemeClr val="accent4"/>
                </a:solidFill>
                <a:effectLst/>
                <a:latin typeface="Chalkboard SE" panose="03050602040202020205" pitchFamily="66" charset="77"/>
              </a:rPr>
              <a:t>Additional:</a:t>
            </a:r>
            <a:endParaRPr lang="en-US" b="0" i="0" u="none" strike="noStrike" dirty="0">
              <a:solidFill>
                <a:schemeClr val="accent4"/>
              </a:solidFill>
              <a:effectLst/>
              <a:latin typeface="Chalkboard SE" panose="03050602040202020205" pitchFamily="66" charset="77"/>
            </a:endParaRPr>
          </a:p>
          <a:p>
            <a:pPr lv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Chalkboard SE" panose="03050602040202020205" pitchFamily="66" charset="77"/>
              </a:rPr>
              <a:t> </a:t>
            </a:r>
            <a:r>
              <a:rPr lang="en-US" sz="1600" b="0" i="0" u="none" strike="noStrike" dirty="0">
                <a:effectLst/>
                <a:latin typeface="Chalkboard SE" panose="03050602040202020205" pitchFamily="66" charset="77"/>
              </a:rPr>
              <a:t>Weather data (temperature &amp; conditions)</a:t>
            </a:r>
          </a:p>
          <a:p>
            <a:pPr lv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  <a:latin typeface="Chalkboard SE" panose="03050602040202020205" pitchFamily="66" charset="77"/>
              </a:rPr>
              <a:t> Holiday calendar</a:t>
            </a:r>
          </a:p>
          <a:p>
            <a:pPr lv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  <a:latin typeface="Chalkboard SE" panose="03050602040202020205" pitchFamily="66" charset="77"/>
              </a:rPr>
              <a:t> Temporal features (day-of-week, lagged volumes, rolling averages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577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D0AE4C-DC9F-732B-F0FA-706848D3A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B4B5DF8-8301-A895-A9F3-D3F6F8358614}"/>
              </a:ext>
            </a:extLst>
          </p:cNvPr>
          <p:cNvGrpSpPr/>
          <p:nvPr/>
        </p:nvGrpSpPr>
        <p:grpSpPr>
          <a:xfrm>
            <a:off x="8495650" y="-1818127"/>
            <a:ext cx="3671403" cy="10078063"/>
            <a:chOff x="8994018" y="1706879"/>
            <a:chExt cx="3208910" cy="60263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A8E04A-3BA3-0FF7-BCAA-44E1F7BEA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93310" y="1706879"/>
              <a:ext cx="2776473" cy="602633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2584C20-0A3F-ED0E-1371-6DCC21B7E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8994018" y="4021340"/>
              <a:ext cx="3208910" cy="340805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CF18F4E-E921-A229-E1D3-EA018DC7D9BE}"/>
              </a:ext>
            </a:extLst>
          </p:cNvPr>
          <p:cNvSpPr txBox="1"/>
          <p:nvPr/>
        </p:nvSpPr>
        <p:spPr>
          <a:xfrm>
            <a:off x="2340025" y="965014"/>
            <a:ext cx="6173490" cy="1200329"/>
          </a:xfrm>
          <a:custGeom>
            <a:avLst/>
            <a:gdLst>
              <a:gd name="connsiteX0" fmla="*/ 0 w 6173490"/>
              <a:gd name="connsiteY0" fmla="*/ 0 h 1200329"/>
              <a:gd name="connsiteX1" fmla="*/ 499491 w 6173490"/>
              <a:gd name="connsiteY1" fmla="*/ 0 h 1200329"/>
              <a:gd name="connsiteX2" fmla="*/ 875513 w 6173490"/>
              <a:gd name="connsiteY2" fmla="*/ 0 h 1200329"/>
              <a:gd name="connsiteX3" fmla="*/ 1560209 w 6173490"/>
              <a:gd name="connsiteY3" fmla="*/ 0 h 1200329"/>
              <a:gd name="connsiteX4" fmla="*/ 2059701 w 6173490"/>
              <a:gd name="connsiteY4" fmla="*/ 0 h 1200329"/>
              <a:gd name="connsiteX5" fmla="*/ 2559192 w 6173490"/>
              <a:gd name="connsiteY5" fmla="*/ 0 h 1200329"/>
              <a:gd name="connsiteX6" fmla="*/ 3243888 w 6173490"/>
              <a:gd name="connsiteY6" fmla="*/ 0 h 1200329"/>
              <a:gd name="connsiteX7" fmla="*/ 3681645 w 6173490"/>
              <a:gd name="connsiteY7" fmla="*/ 0 h 1200329"/>
              <a:gd name="connsiteX8" fmla="*/ 4366341 w 6173490"/>
              <a:gd name="connsiteY8" fmla="*/ 0 h 1200329"/>
              <a:gd name="connsiteX9" fmla="*/ 5051037 w 6173490"/>
              <a:gd name="connsiteY9" fmla="*/ 0 h 1200329"/>
              <a:gd name="connsiteX10" fmla="*/ 5612264 w 6173490"/>
              <a:gd name="connsiteY10" fmla="*/ 0 h 1200329"/>
              <a:gd name="connsiteX11" fmla="*/ 6173490 w 6173490"/>
              <a:gd name="connsiteY11" fmla="*/ 0 h 1200329"/>
              <a:gd name="connsiteX12" fmla="*/ 6173490 w 6173490"/>
              <a:gd name="connsiteY12" fmla="*/ 388106 h 1200329"/>
              <a:gd name="connsiteX13" fmla="*/ 6173490 w 6173490"/>
              <a:gd name="connsiteY13" fmla="*/ 752206 h 1200329"/>
              <a:gd name="connsiteX14" fmla="*/ 6173490 w 6173490"/>
              <a:gd name="connsiteY14" fmla="*/ 1200329 h 1200329"/>
              <a:gd name="connsiteX15" fmla="*/ 5612264 w 6173490"/>
              <a:gd name="connsiteY15" fmla="*/ 1200329 h 1200329"/>
              <a:gd name="connsiteX16" fmla="*/ 5051037 w 6173490"/>
              <a:gd name="connsiteY16" fmla="*/ 1200329 h 1200329"/>
              <a:gd name="connsiteX17" fmla="*/ 4366341 w 6173490"/>
              <a:gd name="connsiteY17" fmla="*/ 1200329 h 1200329"/>
              <a:gd name="connsiteX18" fmla="*/ 3805115 w 6173490"/>
              <a:gd name="connsiteY18" fmla="*/ 1200329 h 1200329"/>
              <a:gd name="connsiteX19" fmla="*/ 3429093 w 6173490"/>
              <a:gd name="connsiteY19" fmla="*/ 1200329 h 1200329"/>
              <a:gd name="connsiteX20" fmla="*/ 2991337 w 6173490"/>
              <a:gd name="connsiteY20" fmla="*/ 1200329 h 1200329"/>
              <a:gd name="connsiteX21" fmla="*/ 2306640 w 6173490"/>
              <a:gd name="connsiteY21" fmla="*/ 1200329 h 1200329"/>
              <a:gd name="connsiteX22" fmla="*/ 1745414 w 6173490"/>
              <a:gd name="connsiteY22" fmla="*/ 1200329 h 1200329"/>
              <a:gd name="connsiteX23" fmla="*/ 1307657 w 6173490"/>
              <a:gd name="connsiteY23" fmla="*/ 1200329 h 1200329"/>
              <a:gd name="connsiteX24" fmla="*/ 746431 w 6173490"/>
              <a:gd name="connsiteY24" fmla="*/ 1200329 h 1200329"/>
              <a:gd name="connsiteX25" fmla="*/ 0 w 6173490"/>
              <a:gd name="connsiteY25" fmla="*/ 1200329 h 1200329"/>
              <a:gd name="connsiteX26" fmla="*/ 0 w 6173490"/>
              <a:gd name="connsiteY26" fmla="*/ 836229 h 1200329"/>
              <a:gd name="connsiteX27" fmla="*/ 0 w 6173490"/>
              <a:gd name="connsiteY27" fmla="*/ 424116 h 1200329"/>
              <a:gd name="connsiteX28" fmla="*/ 0 w 6173490"/>
              <a:gd name="connsiteY28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73490" h="1200329" extrusionOk="0">
                <a:moveTo>
                  <a:pt x="0" y="0"/>
                </a:moveTo>
                <a:cubicBezTo>
                  <a:pt x="211597" y="-3786"/>
                  <a:pt x="383966" y="11139"/>
                  <a:pt x="499491" y="0"/>
                </a:cubicBezTo>
                <a:cubicBezTo>
                  <a:pt x="615016" y="-11139"/>
                  <a:pt x="748203" y="31665"/>
                  <a:pt x="875513" y="0"/>
                </a:cubicBezTo>
                <a:cubicBezTo>
                  <a:pt x="1002823" y="-31665"/>
                  <a:pt x="1219431" y="45938"/>
                  <a:pt x="1560209" y="0"/>
                </a:cubicBezTo>
                <a:cubicBezTo>
                  <a:pt x="1900987" y="-45938"/>
                  <a:pt x="1943368" y="20664"/>
                  <a:pt x="2059701" y="0"/>
                </a:cubicBezTo>
                <a:cubicBezTo>
                  <a:pt x="2176034" y="-20664"/>
                  <a:pt x="2320954" y="17645"/>
                  <a:pt x="2559192" y="0"/>
                </a:cubicBezTo>
                <a:cubicBezTo>
                  <a:pt x="2797430" y="-17645"/>
                  <a:pt x="2946472" y="68973"/>
                  <a:pt x="3243888" y="0"/>
                </a:cubicBezTo>
                <a:cubicBezTo>
                  <a:pt x="3541304" y="-68973"/>
                  <a:pt x="3503789" y="14486"/>
                  <a:pt x="3681645" y="0"/>
                </a:cubicBezTo>
                <a:cubicBezTo>
                  <a:pt x="3859501" y="-14486"/>
                  <a:pt x="4155142" y="58156"/>
                  <a:pt x="4366341" y="0"/>
                </a:cubicBezTo>
                <a:cubicBezTo>
                  <a:pt x="4577540" y="-58156"/>
                  <a:pt x="4809875" y="39743"/>
                  <a:pt x="5051037" y="0"/>
                </a:cubicBezTo>
                <a:cubicBezTo>
                  <a:pt x="5292199" y="-39743"/>
                  <a:pt x="5489159" y="30806"/>
                  <a:pt x="5612264" y="0"/>
                </a:cubicBezTo>
                <a:cubicBezTo>
                  <a:pt x="5735369" y="-30806"/>
                  <a:pt x="5963005" y="13299"/>
                  <a:pt x="6173490" y="0"/>
                </a:cubicBezTo>
                <a:cubicBezTo>
                  <a:pt x="6208739" y="175314"/>
                  <a:pt x="6142196" y="209229"/>
                  <a:pt x="6173490" y="388106"/>
                </a:cubicBezTo>
                <a:cubicBezTo>
                  <a:pt x="6204784" y="566983"/>
                  <a:pt x="6138205" y="628797"/>
                  <a:pt x="6173490" y="752206"/>
                </a:cubicBezTo>
                <a:cubicBezTo>
                  <a:pt x="6208775" y="875615"/>
                  <a:pt x="6132396" y="1013344"/>
                  <a:pt x="6173490" y="1200329"/>
                </a:cubicBezTo>
                <a:cubicBezTo>
                  <a:pt x="5970902" y="1250353"/>
                  <a:pt x="5750785" y="1149262"/>
                  <a:pt x="5612264" y="1200329"/>
                </a:cubicBezTo>
                <a:cubicBezTo>
                  <a:pt x="5473743" y="1251396"/>
                  <a:pt x="5293536" y="1173151"/>
                  <a:pt x="5051037" y="1200329"/>
                </a:cubicBezTo>
                <a:cubicBezTo>
                  <a:pt x="4808538" y="1227507"/>
                  <a:pt x="4556092" y="1144677"/>
                  <a:pt x="4366341" y="1200329"/>
                </a:cubicBezTo>
                <a:cubicBezTo>
                  <a:pt x="4176590" y="1255981"/>
                  <a:pt x="3953684" y="1181574"/>
                  <a:pt x="3805115" y="1200329"/>
                </a:cubicBezTo>
                <a:cubicBezTo>
                  <a:pt x="3656546" y="1219084"/>
                  <a:pt x="3609051" y="1169953"/>
                  <a:pt x="3429093" y="1200329"/>
                </a:cubicBezTo>
                <a:cubicBezTo>
                  <a:pt x="3249135" y="1230705"/>
                  <a:pt x="3198259" y="1158328"/>
                  <a:pt x="2991337" y="1200329"/>
                </a:cubicBezTo>
                <a:cubicBezTo>
                  <a:pt x="2784415" y="1242330"/>
                  <a:pt x="2492882" y="1197286"/>
                  <a:pt x="2306640" y="1200329"/>
                </a:cubicBezTo>
                <a:cubicBezTo>
                  <a:pt x="2120398" y="1203372"/>
                  <a:pt x="1995106" y="1143586"/>
                  <a:pt x="1745414" y="1200329"/>
                </a:cubicBezTo>
                <a:cubicBezTo>
                  <a:pt x="1495722" y="1257072"/>
                  <a:pt x="1429336" y="1169394"/>
                  <a:pt x="1307657" y="1200329"/>
                </a:cubicBezTo>
                <a:cubicBezTo>
                  <a:pt x="1185978" y="1231264"/>
                  <a:pt x="973605" y="1145725"/>
                  <a:pt x="746431" y="1200329"/>
                </a:cubicBezTo>
                <a:cubicBezTo>
                  <a:pt x="519257" y="1254933"/>
                  <a:pt x="209175" y="1147670"/>
                  <a:pt x="0" y="1200329"/>
                </a:cubicBezTo>
                <a:cubicBezTo>
                  <a:pt x="-29370" y="1037040"/>
                  <a:pt x="731" y="1003246"/>
                  <a:pt x="0" y="836229"/>
                </a:cubicBezTo>
                <a:cubicBezTo>
                  <a:pt x="-731" y="669212"/>
                  <a:pt x="27297" y="546099"/>
                  <a:pt x="0" y="424116"/>
                </a:cubicBezTo>
                <a:cubicBezTo>
                  <a:pt x="-27297" y="302133"/>
                  <a:pt x="38808" y="181931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i="0" u="none" strike="noStrike" dirty="0">
                <a:solidFill>
                  <a:schemeClr val="accent4"/>
                </a:solidFill>
                <a:effectLst/>
                <a:latin typeface="Chalkboard SE" panose="03050602040202020205" pitchFamily="66" charset="77"/>
              </a:rPr>
              <a:t>Data Preparation &amp; Feature Engineering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22E128-066D-14FD-76BB-3521773605C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109" y="962794"/>
            <a:ext cx="1337188" cy="12428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8BDEF6-754F-8A36-4C69-600138F5F9E4}"/>
              </a:ext>
            </a:extLst>
          </p:cNvPr>
          <p:cNvSpPr/>
          <p:nvPr/>
        </p:nvSpPr>
        <p:spPr>
          <a:xfrm>
            <a:off x="2322160" y="2635045"/>
            <a:ext cx="6173490" cy="2713703"/>
          </a:xfrm>
          <a:custGeom>
            <a:avLst/>
            <a:gdLst>
              <a:gd name="connsiteX0" fmla="*/ 0 w 6173490"/>
              <a:gd name="connsiteY0" fmla="*/ 0 h 2713703"/>
              <a:gd name="connsiteX1" fmla="*/ 809413 w 6173490"/>
              <a:gd name="connsiteY1" fmla="*/ 0 h 2713703"/>
              <a:gd name="connsiteX2" fmla="*/ 1433622 w 6173490"/>
              <a:gd name="connsiteY2" fmla="*/ 0 h 2713703"/>
              <a:gd name="connsiteX3" fmla="*/ 1934360 w 6173490"/>
              <a:gd name="connsiteY3" fmla="*/ 0 h 2713703"/>
              <a:gd name="connsiteX4" fmla="*/ 2558569 w 6173490"/>
              <a:gd name="connsiteY4" fmla="*/ 0 h 2713703"/>
              <a:gd name="connsiteX5" fmla="*/ 3182777 w 6173490"/>
              <a:gd name="connsiteY5" fmla="*/ 0 h 2713703"/>
              <a:gd name="connsiteX6" fmla="*/ 3745251 w 6173490"/>
              <a:gd name="connsiteY6" fmla="*/ 0 h 2713703"/>
              <a:gd name="connsiteX7" fmla="*/ 4431194 w 6173490"/>
              <a:gd name="connsiteY7" fmla="*/ 0 h 2713703"/>
              <a:gd name="connsiteX8" fmla="*/ 5117137 w 6173490"/>
              <a:gd name="connsiteY8" fmla="*/ 0 h 2713703"/>
              <a:gd name="connsiteX9" fmla="*/ 6173490 w 6173490"/>
              <a:gd name="connsiteY9" fmla="*/ 0 h 2713703"/>
              <a:gd name="connsiteX10" fmla="*/ 6173490 w 6173490"/>
              <a:gd name="connsiteY10" fmla="*/ 651289 h 2713703"/>
              <a:gd name="connsiteX11" fmla="*/ 6173490 w 6173490"/>
              <a:gd name="connsiteY11" fmla="*/ 1356852 h 2713703"/>
              <a:gd name="connsiteX12" fmla="*/ 6173490 w 6173490"/>
              <a:gd name="connsiteY12" fmla="*/ 2062414 h 2713703"/>
              <a:gd name="connsiteX13" fmla="*/ 6173490 w 6173490"/>
              <a:gd name="connsiteY13" fmla="*/ 2713703 h 2713703"/>
              <a:gd name="connsiteX14" fmla="*/ 5672751 w 6173490"/>
              <a:gd name="connsiteY14" fmla="*/ 2713703 h 2713703"/>
              <a:gd name="connsiteX15" fmla="*/ 4986808 w 6173490"/>
              <a:gd name="connsiteY15" fmla="*/ 2713703 h 2713703"/>
              <a:gd name="connsiteX16" fmla="*/ 4300865 w 6173490"/>
              <a:gd name="connsiteY16" fmla="*/ 2713703 h 2713703"/>
              <a:gd name="connsiteX17" fmla="*/ 3553186 w 6173490"/>
              <a:gd name="connsiteY17" fmla="*/ 2713703 h 2713703"/>
              <a:gd name="connsiteX18" fmla="*/ 2867243 w 6173490"/>
              <a:gd name="connsiteY18" fmla="*/ 2713703 h 2713703"/>
              <a:gd name="connsiteX19" fmla="*/ 2057830 w 6173490"/>
              <a:gd name="connsiteY19" fmla="*/ 2713703 h 2713703"/>
              <a:gd name="connsiteX20" fmla="*/ 1310152 w 6173490"/>
              <a:gd name="connsiteY20" fmla="*/ 2713703 h 2713703"/>
              <a:gd name="connsiteX21" fmla="*/ 624208 w 6173490"/>
              <a:gd name="connsiteY21" fmla="*/ 2713703 h 2713703"/>
              <a:gd name="connsiteX22" fmla="*/ 0 w 6173490"/>
              <a:gd name="connsiteY22" fmla="*/ 2713703 h 2713703"/>
              <a:gd name="connsiteX23" fmla="*/ 0 w 6173490"/>
              <a:gd name="connsiteY23" fmla="*/ 2089551 h 2713703"/>
              <a:gd name="connsiteX24" fmla="*/ 0 w 6173490"/>
              <a:gd name="connsiteY24" fmla="*/ 1411126 h 2713703"/>
              <a:gd name="connsiteX25" fmla="*/ 0 w 6173490"/>
              <a:gd name="connsiteY25" fmla="*/ 732700 h 2713703"/>
              <a:gd name="connsiteX26" fmla="*/ 0 w 6173490"/>
              <a:gd name="connsiteY26" fmla="*/ 0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173490" h="2713703" fill="none" extrusionOk="0">
                <a:moveTo>
                  <a:pt x="0" y="0"/>
                </a:moveTo>
                <a:cubicBezTo>
                  <a:pt x="295777" y="-38331"/>
                  <a:pt x="407457" y="29624"/>
                  <a:pt x="809413" y="0"/>
                </a:cubicBezTo>
                <a:cubicBezTo>
                  <a:pt x="1211369" y="-29624"/>
                  <a:pt x="1301311" y="9828"/>
                  <a:pt x="1433622" y="0"/>
                </a:cubicBezTo>
                <a:cubicBezTo>
                  <a:pt x="1565933" y="-9828"/>
                  <a:pt x="1705144" y="17898"/>
                  <a:pt x="1934360" y="0"/>
                </a:cubicBezTo>
                <a:cubicBezTo>
                  <a:pt x="2163576" y="-17898"/>
                  <a:pt x="2428721" y="-19187"/>
                  <a:pt x="2558569" y="0"/>
                </a:cubicBezTo>
                <a:cubicBezTo>
                  <a:pt x="2688417" y="19187"/>
                  <a:pt x="2924607" y="21442"/>
                  <a:pt x="3182777" y="0"/>
                </a:cubicBezTo>
                <a:cubicBezTo>
                  <a:pt x="3440947" y="-21442"/>
                  <a:pt x="3469822" y="12043"/>
                  <a:pt x="3745251" y="0"/>
                </a:cubicBezTo>
                <a:cubicBezTo>
                  <a:pt x="4020680" y="-12043"/>
                  <a:pt x="4154185" y="-6724"/>
                  <a:pt x="4431194" y="0"/>
                </a:cubicBezTo>
                <a:cubicBezTo>
                  <a:pt x="4708203" y="6724"/>
                  <a:pt x="4922837" y="18546"/>
                  <a:pt x="5117137" y="0"/>
                </a:cubicBezTo>
                <a:cubicBezTo>
                  <a:pt x="5311437" y="-18546"/>
                  <a:pt x="5790237" y="13650"/>
                  <a:pt x="6173490" y="0"/>
                </a:cubicBezTo>
                <a:cubicBezTo>
                  <a:pt x="6175835" y="229052"/>
                  <a:pt x="6151054" y="440131"/>
                  <a:pt x="6173490" y="651289"/>
                </a:cubicBezTo>
                <a:cubicBezTo>
                  <a:pt x="6195926" y="862447"/>
                  <a:pt x="6160998" y="1213056"/>
                  <a:pt x="6173490" y="1356852"/>
                </a:cubicBezTo>
                <a:cubicBezTo>
                  <a:pt x="6185982" y="1500648"/>
                  <a:pt x="6189719" y="1847637"/>
                  <a:pt x="6173490" y="2062414"/>
                </a:cubicBezTo>
                <a:cubicBezTo>
                  <a:pt x="6157261" y="2277191"/>
                  <a:pt x="6175132" y="2553931"/>
                  <a:pt x="6173490" y="2713703"/>
                </a:cubicBezTo>
                <a:cubicBezTo>
                  <a:pt x="6014072" y="2736807"/>
                  <a:pt x="5850240" y="2717630"/>
                  <a:pt x="5672751" y="2713703"/>
                </a:cubicBezTo>
                <a:cubicBezTo>
                  <a:pt x="5495262" y="2709776"/>
                  <a:pt x="5128277" y="2700264"/>
                  <a:pt x="4986808" y="2713703"/>
                </a:cubicBezTo>
                <a:cubicBezTo>
                  <a:pt x="4845339" y="2727142"/>
                  <a:pt x="4588525" y="2741760"/>
                  <a:pt x="4300865" y="2713703"/>
                </a:cubicBezTo>
                <a:cubicBezTo>
                  <a:pt x="4013205" y="2685646"/>
                  <a:pt x="3775985" y="2709954"/>
                  <a:pt x="3553186" y="2713703"/>
                </a:cubicBezTo>
                <a:cubicBezTo>
                  <a:pt x="3330387" y="2717452"/>
                  <a:pt x="3118490" y="2684297"/>
                  <a:pt x="2867243" y="2713703"/>
                </a:cubicBezTo>
                <a:cubicBezTo>
                  <a:pt x="2615996" y="2743109"/>
                  <a:pt x="2426384" y="2680740"/>
                  <a:pt x="2057830" y="2713703"/>
                </a:cubicBezTo>
                <a:cubicBezTo>
                  <a:pt x="1689276" y="2746666"/>
                  <a:pt x="1565285" y="2711592"/>
                  <a:pt x="1310152" y="2713703"/>
                </a:cubicBezTo>
                <a:cubicBezTo>
                  <a:pt x="1055019" y="2715814"/>
                  <a:pt x="924389" y="2744487"/>
                  <a:pt x="624208" y="2713703"/>
                </a:cubicBezTo>
                <a:cubicBezTo>
                  <a:pt x="324027" y="2682919"/>
                  <a:pt x="261600" y="2697624"/>
                  <a:pt x="0" y="2713703"/>
                </a:cubicBezTo>
                <a:cubicBezTo>
                  <a:pt x="-30623" y="2432170"/>
                  <a:pt x="-12500" y="2356981"/>
                  <a:pt x="0" y="2089551"/>
                </a:cubicBezTo>
                <a:cubicBezTo>
                  <a:pt x="12500" y="1822121"/>
                  <a:pt x="4151" y="1682365"/>
                  <a:pt x="0" y="1411126"/>
                </a:cubicBezTo>
                <a:cubicBezTo>
                  <a:pt x="-4151" y="1139887"/>
                  <a:pt x="9909" y="1017800"/>
                  <a:pt x="0" y="732700"/>
                </a:cubicBezTo>
                <a:cubicBezTo>
                  <a:pt x="-9909" y="447600"/>
                  <a:pt x="-26544" y="221510"/>
                  <a:pt x="0" y="0"/>
                </a:cubicBezTo>
                <a:close/>
              </a:path>
              <a:path w="6173490" h="2713703" stroke="0" extrusionOk="0">
                <a:moveTo>
                  <a:pt x="0" y="0"/>
                </a:moveTo>
                <a:cubicBezTo>
                  <a:pt x="294095" y="-20134"/>
                  <a:pt x="555092" y="8535"/>
                  <a:pt x="809413" y="0"/>
                </a:cubicBezTo>
                <a:cubicBezTo>
                  <a:pt x="1063734" y="-8535"/>
                  <a:pt x="1375395" y="22545"/>
                  <a:pt x="1618826" y="0"/>
                </a:cubicBezTo>
                <a:cubicBezTo>
                  <a:pt x="1862257" y="-22545"/>
                  <a:pt x="2171557" y="3033"/>
                  <a:pt x="2366505" y="0"/>
                </a:cubicBezTo>
                <a:cubicBezTo>
                  <a:pt x="2561453" y="-3033"/>
                  <a:pt x="2682879" y="19027"/>
                  <a:pt x="2867243" y="0"/>
                </a:cubicBezTo>
                <a:cubicBezTo>
                  <a:pt x="3051607" y="-19027"/>
                  <a:pt x="3196080" y="17527"/>
                  <a:pt x="3367982" y="0"/>
                </a:cubicBezTo>
                <a:cubicBezTo>
                  <a:pt x="3539884" y="-17527"/>
                  <a:pt x="3696384" y="-14660"/>
                  <a:pt x="3930455" y="0"/>
                </a:cubicBezTo>
                <a:cubicBezTo>
                  <a:pt x="4164526" y="14660"/>
                  <a:pt x="4342128" y="12193"/>
                  <a:pt x="4616399" y="0"/>
                </a:cubicBezTo>
                <a:cubicBezTo>
                  <a:pt x="4890670" y="-12193"/>
                  <a:pt x="4989936" y="27474"/>
                  <a:pt x="5178872" y="0"/>
                </a:cubicBezTo>
                <a:cubicBezTo>
                  <a:pt x="5367808" y="-27474"/>
                  <a:pt x="5804197" y="48121"/>
                  <a:pt x="6173490" y="0"/>
                </a:cubicBezTo>
                <a:cubicBezTo>
                  <a:pt x="6175137" y="215789"/>
                  <a:pt x="6146096" y="334692"/>
                  <a:pt x="6173490" y="651289"/>
                </a:cubicBezTo>
                <a:cubicBezTo>
                  <a:pt x="6200884" y="967886"/>
                  <a:pt x="6146965" y="1121785"/>
                  <a:pt x="6173490" y="1329714"/>
                </a:cubicBezTo>
                <a:cubicBezTo>
                  <a:pt x="6200015" y="1537644"/>
                  <a:pt x="6151450" y="1770113"/>
                  <a:pt x="6173490" y="1926729"/>
                </a:cubicBezTo>
                <a:cubicBezTo>
                  <a:pt x="6195530" y="2083346"/>
                  <a:pt x="6192999" y="2480635"/>
                  <a:pt x="6173490" y="2713703"/>
                </a:cubicBezTo>
                <a:cubicBezTo>
                  <a:pt x="5847710" y="2689624"/>
                  <a:pt x="5605485" y="2733205"/>
                  <a:pt x="5364077" y="2713703"/>
                </a:cubicBezTo>
                <a:cubicBezTo>
                  <a:pt x="5122669" y="2694201"/>
                  <a:pt x="5009538" y="2720708"/>
                  <a:pt x="4863338" y="2713703"/>
                </a:cubicBezTo>
                <a:cubicBezTo>
                  <a:pt x="4717138" y="2706698"/>
                  <a:pt x="4489292" y="2701414"/>
                  <a:pt x="4362600" y="2713703"/>
                </a:cubicBezTo>
                <a:cubicBezTo>
                  <a:pt x="4235908" y="2725992"/>
                  <a:pt x="4008121" y="2737488"/>
                  <a:pt x="3800126" y="2713703"/>
                </a:cubicBezTo>
                <a:cubicBezTo>
                  <a:pt x="3592131" y="2689918"/>
                  <a:pt x="3442636" y="2734739"/>
                  <a:pt x="3299387" y="2713703"/>
                </a:cubicBezTo>
                <a:cubicBezTo>
                  <a:pt x="3156138" y="2692667"/>
                  <a:pt x="2753248" y="2733497"/>
                  <a:pt x="2551709" y="2713703"/>
                </a:cubicBezTo>
                <a:cubicBezTo>
                  <a:pt x="2350170" y="2693909"/>
                  <a:pt x="1996514" y="2684052"/>
                  <a:pt x="1804031" y="2713703"/>
                </a:cubicBezTo>
                <a:cubicBezTo>
                  <a:pt x="1611548" y="2743354"/>
                  <a:pt x="1375915" y="2737719"/>
                  <a:pt x="1118088" y="2713703"/>
                </a:cubicBezTo>
                <a:cubicBezTo>
                  <a:pt x="860261" y="2689687"/>
                  <a:pt x="383936" y="2736516"/>
                  <a:pt x="0" y="2713703"/>
                </a:cubicBezTo>
                <a:cubicBezTo>
                  <a:pt x="3346" y="2396518"/>
                  <a:pt x="-15284" y="2169036"/>
                  <a:pt x="0" y="2008140"/>
                </a:cubicBezTo>
                <a:cubicBezTo>
                  <a:pt x="15284" y="1847244"/>
                  <a:pt x="-13511" y="1592334"/>
                  <a:pt x="0" y="1383989"/>
                </a:cubicBezTo>
                <a:cubicBezTo>
                  <a:pt x="13511" y="1175644"/>
                  <a:pt x="-5270" y="939239"/>
                  <a:pt x="0" y="678426"/>
                </a:cubicBezTo>
                <a:cubicBezTo>
                  <a:pt x="5270" y="417613"/>
                  <a:pt x="24921" y="213574"/>
                  <a:pt x="0" y="0"/>
                </a:cubicBezTo>
                <a:close/>
              </a:path>
            </a:pathLst>
          </a:custGeom>
          <a:ln w="28575">
            <a:solidFill>
              <a:schemeClr val="accent4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05732211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/>
          <a:lstStyle/>
          <a:p>
            <a:pPr marL="285750" indent="-285750" algn="l">
              <a:lnSpc>
                <a:spcPct val="150000"/>
              </a:lnSpc>
              <a:buClr>
                <a:schemeClr val="accent4"/>
              </a:buClr>
              <a:buFont typeface="Wingdings" pitchFamily="2" charset="2"/>
              <a:buChar char="v"/>
            </a:pPr>
            <a:r>
              <a:rPr lang="en-US" b="0" i="0" u="none" strike="noStrike" dirty="0">
                <a:effectLst/>
                <a:latin typeface="Chalkboard SE" panose="03050602040202020205" pitchFamily="66" charset="77"/>
              </a:rPr>
              <a:t>Cleaned null/inconsistent entries</a:t>
            </a:r>
          </a:p>
          <a:p>
            <a:pPr marL="285750" indent="-285750" algn="l">
              <a:lnSpc>
                <a:spcPct val="150000"/>
              </a:lnSpc>
              <a:buClr>
                <a:schemeClr val="accent4"/>
              </a:buClr>
              <a:buFont typeface="Wingdings" pitchFamily="2" charset="2"/>
              <a:buChar char="v"/>
            </a:pPr>
            <a:r>
              <a:rPr lang="en-US" b="0" i="0" u="none" strike="noStrike" dirty="0">
                <a:effectLst/>
                <a:latin typeface="Chalkboard SE" panose="03050602040202020205" pitchFamily="66" charset="77"/>
              </a:rPr>
              <a:t>Converted timestamps to daily resolution</a:t>
            </a:r>
          </a:p>
          <a:p>
            <a:pPr marL="285750" indent="-285750" algn="l">
              <a:lnSpc>
                <a:spcPct val="150000"/>
              </a:lnSpc>
              <a:buClr>
                <a:schemeClr val="accent4"/>
              </a:buClr>
              <a:buFont typeface="Wingdings" pitchFamily="2" charset="2"/>
              <a:buChar char="v"/>
            </a:pPr>
            <a:r>
              <a:rPr lang="en-US" b="0" i="0" u="none" strike="noStrike" dirty="0">
                <a:effectLst/>
                <a:latin typeface="Chalkboard SE" panose="03050602040202020205" pitchFamily="66" charset="77"/>
              </a:rPr>
              <a:t>Created lag &amp; rolling features </a:t>
            </a:r>
            <a:r>
              <a:rPr lang="en-US" sz="1600" b="0" i="0" u="none" strike="noStrike" dirty="0">
                <a:effectLst/>
                <a:latin typeface="Chalkboard SE" panose="03050602040202020205" pitchFamily="66" charset="77"/>
              </a:rPr>
              <a:t>(lag_1, lag_2, roll_3, roll_7, week_diff)</a:t>
            </a:r>
          </a:p>
          <a:p>
            <a:pPr marL="285750" indent="-285750" algn="l">
              <a:lnSpc>
                <a:spcPct val="150000"/>
              </a:lnSpc>
              <a:buClr>
                <a:schemeClr val="accent4"/>
              </a:buClr>
              <a:buFont typeface="Wingdings" pitchFamily="2" charset="2"/>
              <a:buChar char="v"/>
            </a:pPr>
            <a:r>
              <a:rPr lang="en-US" b="0" i="0" u="none" strike="noStrike" dirty="0">
                <a:effectLst/>
                <a:latin typeface="Chalkboard SE" panose="03050602040202020205" pitchFamily="66" charset="77"/>
              </a:rPr>
              <a:t>One-hot encoded categorical variables (boroughs, severity)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4796E-8CB4-9B61-EB5A-82FE4C23DFE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0671" y="3429001"/>
            <a:ext cx="1200329" cy="141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79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7282E-F9E2-257B-F140-91193831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9000952-1634-D8FB-3E92-A0CDCD0B11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10082">
            <a:off x="9447080" y="70825"/>
            <a:ext cx="2677397" cy="150603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1BC529-8492-4823-AC2E-8CAE139AA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058594"/>
              </p:ext>
            </p:extLst>
          </p:nvPr>
        </p:nvGraphicFramePr>
        <p:xfrm>
          <a:off x="270386" y="2438409"/>
          <a:ext cx="11651227" cy="37067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34145">
                  <a:extLst>
                    <a:ext uri="{9D8B030D-6E8A-4147-A177-3AD203B41FA5}">
                      <a16:colId xmlns:a16="http://schemas.microsoft.com/office/drawing/2014/main" val="2907214694"/>
                    </a:ext>
                  </a:extLst>
                </a:gridCol>
                <a:gridCol w="634145">
                  <a:extLst>
                    <a:ext uri="{9D8B030D-6E8A-4147-A177-3AD203B41FA5}">
                      <a16:colId xmlns:a16="http://schemas.microsoft.com/office/drawing/2014/main" val="4180715352"/>
                    </a:ext>
                  </a:extLst>
                </a:gridCol>
                <a:gridCol w="634145">
                  <a:extLst>
                    <a:ext uri="{9D8B030D-6E8A-4147-A177-3AD203B41FA5}">
                      <a16:colId xmlns:a16="http://schemas.microsoft.com/office/drawing/2014/main" val="3721203240"/>
                    </a:ext>
                  </a:extLst>
                </a:gridCol>
                <a:gridCol w="634145">
                  <a:extLst>
                    <a:ext uri="{9D8B030D-6E8A-4147-A177-3AD203B41FA5}">
                      <a16:colId xmlns:a16="http://schemas.microsoft.com/office/drawing/2014/main" val="477512789"/>
                    </a:ext>
                  </a:extLst>
                </a:gridCol>
                <a:gridCol w="634145">
                  <a:extLst>
                    <a:ext uri="{9D8B030D-6E8A-4147-A177-3AD203B41FA5}">
                      <a16:colId xmlns:a16="http://schemas.microsoft.com/office/drawing/2014/main" val="2072538803"/>
                    </a:ext>
                  </a:extLst>
                </a:gridCol>
                <a:gridCol w="605750">
                  <a:extLst>
                    <a:ext uri="{9D8B030D-6E8A-4147-A177-3AD203B41FA5}">
                      <a16:colId xmlns:a16="http://schemas.microsoft.com/office/drawing/2014/main" val="1841807526"/>
                    </a:ext>
                  </a:extLst>
                </a:gridCol>
                <a:gridCol w="574609">
                  <a:extLst>
                    <a:ext uri="{9D8B030D-6E8A-4147-A177-3AD203B41FA5}">
                      <a16:colId xmlns:a16="http://schemas.microsoft.com/office/drawing/2014/main" val="346643682"/>
                    </a:ext>
                  </a:extLst>
                </a:gridCol>
                <a:gridCol w="696173">
                  <a:extLst>
                    <a:ext uri="{9D8B030D-6E8A-4147-A177-3AD203B41FA5}">
                      <a16:colId xmlns:a16="http://schemas.microsoft.com/office/drawing/2014/main" val="1331798468"/>
                    </a:ext>
                  </a:extLst>
                </a:gridCol>
                <a:gridCol w="628490">
                  <a:extLst>
                    <a:ext uri="{9D8B030D-6E8A-4147-A177-3AD203B41FA5}">
                      <a16:colId xmlns:a16="http://schemas.microsoft.com/office/drawing/2014/main" val="914870111"/>
                    </a:ext>
                  </a:extLst>
                </a:gridCol>
                <a:gridCol w="523730">
                  <a:extLst>
                    <a:ext uri="{9D8B030D-6E8A-4147-A177-3AD203B41FA5}">
                      <a16:colId xmlns:a16="http://schemas.microsoft.com/office/drawing/2014/main" val="2920655336"/>
                    </a:ext>
                  </a:extLst>
                </a:gridCol>
                <a:gridCol w="605750">
                  <a:extLst>
                    <a:ext uri="{9D8B030D-6E8A-4147-A177-3AD203B41FA5}">
                      <a16:colId xmlns:a16="http://schemas.microsoft.com/office/drawing/2014/main" val="682445276"/>
                    </a:ext>
                  </a:extLst>
                </a:gridCol>
                <a:gridCol w="605750">
                  <a:extLst>
                    <a:ext uri="{9D8B030D-6E8A-4147-A177-3AD203B41FA5}">
                      <a16:colId xmlns:a16="http://schemas.microsoft.com/office/drawing/2014/main" val="3243384330"/>
                    </a:ext>
                  </a:extLst>
                </a:gridCol>
                <a:gridCol w="605750">
                  <a:extLst>
                    <a:ext uri="{9D8B030D-6E8A-4147-A177-3AD203B41FA5}">
                      <a16:colId xmlns:a16="http://schemas.microsoft.com/office/drawing/2014/main" val="1369204347"/>
                    </a:ext>
                  </a:extLst>
                </a:gridCol>
                <a:gridCol w="605750">
                  <a:extLst>
                    <a:ext uri="{9D8B030D-6E8A-4147-A177-3AD203B41FA5}">
                      <a16:colId xmlns:a16="http://schemas.microsoft.com/office/drawing/2014/main" val="2121132144"/>
                    </a:ext>
                  </a:extLst>
                </a:gridCol>
                <a:gridCol w="605750">
                  <a:extLst>
                    <a:ext uri="{9D8B030D-6E8A-4147-A177-3AD203B41FA5}">
                      <a16:colId xmlns:a16="http://schemas.microsoft.com/office/drawing/2014/main" val="3381446457"/>
                    </a:ext>
                  </a:extLst>
                </a:gridCol>
                <a:gridCol w="605750">
                  <a:extLst>
                    <a:ext uri="{9D8B030D-6E8A-4147-A177-3AD203B41FA5}">
                      <a16:colId xmlns:a16="http://schemas.microsoft.com/office/drawing/2014/main" val="2443446702"/>
                    </a:ext>
                  </a:extLst>
                </a:gridCol>
                <a:gridCol w="605750">
                  <a:extLst>
                    <a:ext uri="{9D8B030D-6E8A-4147-A177-3AD203B41FA5}">
                      <a16:colId xmlns:a16="http://schemas.microsoft.com/office/drawing/2014/main" val="679789460"/>
                    </a:ext>
                  </a:extLst>
                </a:gridCol>
                <a:gridCol w="605750">
                  <a:extLst>
                    <a:ext uri="{9D8B030D-6E8A-4147-A177-3AD203B41FA5}">
                      <a16:colId xmlns:a16="http://schemas.microsoft.com/office/drawing/2014/main" val="2142921009"/>
                    </a:ext>
                  </a:extLst>
                </a:gridCol>
                <a:gridCol w="605750">
                  <a:extLst>
                    <a:ext uri="{9D8B030D-6E8A-4147-A177-3AD203B41FA5}">
                      <a16:colId xmlns:a16="http://schemas.microsoft.com/office/drawing/2014/main" val="932010821"/>
                    </a:ext>
                  </a:extLst>
                </a:gridCol>
              </a:tblGrid>
              <a:tr h="9548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date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borough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 err="1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daily_call_vol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halkboard SE" panose="03050602040202020205" pitchFamily="66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mean_</a:t>
                      </a:r>
                    </a:p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severity_</a:t>
                      </a:r>
                    </a:p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level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max_</a:t>
                      </a:r>
                    </a:p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severity_</a:t>
                      </a:r>
                    </a:p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level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min_</a:t>
                      </a:r>
                    </a:p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severity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 err="1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day_of_week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halkboard SE" panose="03050602040202020205" pitchFamily="66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 err="1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is_weekend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halkboard SE" panose="03050602040202020205" pitchFamily="66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 err="1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is_holiday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halkboard SE" panose="03050602040202020205" pitchFamily="66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lag_1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lag_7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 err="1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precp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Chalkboard SE" panose="03050602040202020205" pitchFamily="66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snowfall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temp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lag_2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lag_diff_1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week_diff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roll_3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Chalkboard SE" panose="03050602040202020205" pitchFamily="66" charset="77"/>
                        </a:rPr>
                        <a:t>roll_7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96203"/>
                  </a:ext>
                </a:extLst>
              </a:tr>
              <a:tr h="6879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7/1/24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Bronx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4.216554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1021.557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1020.562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70.34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984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-3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-0.9954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996.6667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1001.714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742442"/>
                  </a:ext>
                </a:extLst>
              </a:tr>
              <a:tr h="6879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7/8/24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Bronx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1134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4.194885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82.04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-40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1052.333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1007.857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514921"/>
                  </a:ext>
                </a:extLst>
              </a:tr>
              <a:tr h="6879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7/15/24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Bronx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1230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4.162602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1070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1134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82.04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995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64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1028.667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1072.857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840638"/>
                  </a:ext>
                </a:extLst>
              </a:tr>
              <a:tr h="6879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7/22/24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Bronx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1137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4.186456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1230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76.19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994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 SE" panose="03050602040202020205" pitchFamily="66" charset="77"/>
                        </a:rPr>
                        <a:t>1082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90077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F748B71-C64D-D947-3317-D627B5D3E6F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948" y="402354"/>
            <a:ext cx="1612490" cy="1498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435484-99AA-D6F3-1CF9-FEA956722722}"/>
              </a:ext>
            </a:extLst>
          </p:cNvPr>
          <p:cNvSpPr txBox="1"/>
          <p:nvPr/>
        </p:nvSpPr>
        <p:spPr>
          <a:xfrm>
            <a:off x="4198320" y="500678"/>
            <a:ext cx="3842437" cy="707886"/>
          </a:xfrm>
          <a:custGeom>
            <a:avLst/>
            <a:gdLst>
              <a:gd name="connsiteX0" fmla="*/ 0 w 3842437"/>
              <a:gd name="connsiteY0" fmla="*/ 0 h 707886"/>
              <a:gd name="connsiteX1" fmla="*/ 3842437 w 3842437"/>
              <a:gd name="connsiteY1" fmla="*/ 0 h 707886"/>
              <a:gd name="connsiteX2" fmla="*/ 3842437 w 3842437"/>
              <a:gd name="connsiteY2" fmla="*/ 707886 h 707886"/>
              <a:gd name="connsiteX3" fmla="*/ 0 w 3842437"/>
              <a:gd name="connsiteY3" fmla="*/ 707886 h 707886"/>
              <a:gd name="connsiteX4" fmla="*/ 0 w 3842437"/>
              <a:gd name="connsiteY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2437" h="707886" extrusionOk="0">
                <a:moveTo>
                  <a:pt x="0" y="0"/>
                </a:moveTo>
                <a:cubicBezTo>
                  <a:pt x="1692782" y="118645"/>
                  <a:pt x="2219686" y="116012"/>
                  <a:pt x="3842437" y="0"/>
                </a:cubicBezTo>
                <a:cubicBezTo>
                  <a:pt x="3799027" y="186738"/>
                  <a:pt x="3897178" y="428844"/>
                  <a:pt x="3842437" y="707886"/>
                </a:cubicBezTo>
                <a:cubicBezTo>
                  <a:pt x="3241121" y="842486"/>
                  <a:pt x="603364" y="550690"/>
                  <a:pt x="0" y="707886"/>
                </a:cubicBezTo>
                <a:cubicBezTo>
                  <a:pt x="50286" y="551974"/>
                  <a:pt x="46678" y="316632"/>
                  <a:pt x="0" y="0"/>
                </a:cubicBezTo>
                <a:close/>
              </a:path>
            </a:pathLst>
          </a:custGeom>
          <a:noFill/>
          <a:ln w="28575">
            <a:noFill/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u="none" strike="noStrike" dirty="0">
                <a:solidFill>
                  <a:schemeClr val="accent4"/>
                </a:solidFill>
                <a:effectLst/>
                <a:latin typeface="Chalkboard SE" panose="03050602040202020205" pitchFamily="66" charset="77"/>
              </a:rPr>
              <a:t>Data Overview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3FAE4-4E17-A86A-1954-A6894323778F}"/>
              </a:ext>
            </a:extLst>
          </p:cNvPr>
          <p:cNvSpPr txBox="1"/>
          <p:nvPr/>
        </p:nvSpPr>
        <p:spPr>
          <a:xfrm>
            <a:off x="4222420" y="1432996"/>
            <a:ext cx="4021394" cy="369332"/>
          </a:xfrm>
          <a:custGeom>
            <a:avLst/>
            <a:gdLst>
              <a:gd name="connsiteX0" fmla="*/ 0 w 4021394"/>
              <a:gd name="connsiteY0" fmla="*/ 0 h 369332"/>
              <a:gd name="connsiteX1" fmla="*/ 4021394 w 4021394"/>
              <a:gd name="connsiteY1" fmla="*/ 0 h 369332"/>
              <a:gd name="connsiteX2" fmla="*/ 4021394 w 4021394"/>
              <a:gd name="connsiteY2" fmla="*/ 369332 h 369332"/>
              <a:gd name="connsiteX3" fmla="*/ 0 w 4021394"/>
              <a:gd name="connsiteY3" fmla="*/ 369332 h 369332"/>
              <a:gd name="connsiteX4" fmla="*/ 0 w 4021394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1394" h="369332" extrusionOk="0">
                <a:moveTo>
                  <a:pt x="0" y="0"/>
                </a:moveTo>
                <a:cubicBezTo>
                  <a:pt x="1896665" y="118645"/>
                  <a:pt x="2614531" y="116012"/>
                  <a:pt x="4021394" y="0"/>
                </a:cubicBezTo>
                <a:cubicBezTo>
                  <a:pt x="3998590" y="167616"/>
                  <a:pt x="4019334" y="247698"/>
                  <a:pt x="4021394" y="369332"/>
                </a:cubicBezTo>
                <a:cubicBezTo>
                  <a:pt x="2241065" y="503932"/>
                  <a:pt x="1108922" y="212136"/>
                  <a:pt x="0" y="369332"/>
                </a:cubicBezTo>
                <a:cubicBezTo>
                  <a:pt x="19812" y="326466"/>
                  <a:pt x="15727" y="93631"/>
                  <a:pt x="0" y="0"/>
                </a:cubicBezTo>
                <a:close/>
              </a:path>
            </a:pathLst>
          </a:custGeom>
          <a:noFill/>
          <a:ln w="28575">
            <a:noFill/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chemeClr val="accent4"/>
                </a:solidFill>
                <a:effectLst/>
                <a:latin typeface="Chalkboard SE" panose="03050602040202020205" pitchFamily="66" charset="77"/>
              </a:rPr>
              <a:t>Final Data after feature Engineering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7787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01A68C-21CE-AD55-EF5B-FD8939F98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2F8558-44BA-3E6F-02FB-1094E19BB06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948" y="402354"/>
            <a:ext cx="1612490" cy="1498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020CD5-5F1D-223C-0659-3628092459F3}"/>
              </a:ext>
            </a:extLst>
          </p:cNvPr>
          <p:cNvSpPr txBox="1"/>
          <p:nvPr/>
        </p:nvSpPr>
        <p:spPr>
          <a:xfrm>
            <a:off x="2576051" y="500678"/>
            <a:ext cx="6272981" cy="1200329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9300"/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Exploratory Data Analysis (EDA)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9300"/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67ACFC-9BB7-ACDE-023D-3435B1846C0C}"/>
              </a:ext>
            </a:extLst>
          </p:cNvPr>
          <p:cNvSpPr txBox="1"/>
          <p:nvPr/>
        </p:nvSpPr>
        <p:spPr>
          <a:xfrm>
            <a:off x="978309" y="2279708"/>
            <a:ext cx="4021394" cy="646331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21394"/>
                      <a:gd name="connsiteY0" fmla="*/ 0 h 646331"/>
                      <a:gd name="connsiteX1" fmla="*/ 4021394 w 4021394"/>
                      <a:gd name="connsiteY1" fmla="*/ 0 h 646331"/>
                      <a:gd name="connsiteX2" fmla="*/ 4021394 w 4021394"/>
                      <a:gd name="connsiteY2" fmla="*/ 646331 h 646331"/>
                      <a:gd name="connsiteX3" fmla="*/ 0 w 4021394"/>
                      <a:gd name="connsiteY3" fmla="*/ 646331 h 646331"/>
                      <a:gd name="connsiteX4" fmla="*/ 0 w 4021394"/>
                      <a:gd name="connsiteY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21394" h="646331" extrusionOk="0">
                        <a:moveTo>
                          <a:pt x="0" y="0"/>
                        </a:moveTo>
                        <a:cubicBezTo>
                          <a:pt x="1896665" y="118645"/>
                          <a:pt x="2614531" y="116012"/>
                          <a:pt x="4021394" y="0"/>
                        </a:cubicBezTo>
                        <a:cubicBezTo>
                          <a:pt x="3973660" y="166119"/>
                          <a:pt x="4060884" y="543217"/>
                          <a:pt x="4021394" y="646331"/>
                        </a:cubicBezTo>
                        <a:cubicBezTo>
                          <a:pt x="2241065" y="780931"/>
                          <a:pt x="1108922" y="489135"/>
                          <a:pt x="0" y="646331"/>
                        </a:cubicBezTo>
                        <a:cubicBezTo>
                          <a:pt x="44741" y="534667"/>
                          <a:pt x="-25823" y="1890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9300"/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Manhattan &amp; Brooklyn report the highest daily calls.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9300"/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1CEBC9-559C-7C91-B064-CAF859CA8A61}"/>
              </a:ext>
            </a:extLst>
          </p:cNvPr>
          <p:cNvSpPr txBox="1"/>
          <p:nvPr/>
        </p:nvSpPr>
        <p:spPr>
          <a:xfrm>
            <a:off x="7054644" y="2279708"/>
            <a:ext cx="4021394" cy="646331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21394"/>
                      <a:gd name="connsiteY0" fmla="*/ 0 h 646331"/>
                      <a:gd name="connsiteX1" fmla="*/ 4021394 w 4021394"/>
                      <a:gd name="connsiteY1" fmla="*/ 0 h 646331"/>
                      <a:gd name="connsiteX2" fmla="*/ 4021394 w 4021394"/>
                      <a:gd name="connsiteY2" fmla="*/ 646331 h 646331"/>
                      <a:gd name="connsiteX3" fmla="*/ 0 w 4021394"/>
                      <a:gd name="connsiteY3" fmla="*/ 646331 h 646331"/>
                      <a:gd name="connsiteX4" fmla="*/ 0 w 4021394"/>
                      <a:gd name="connsiteY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21394" h="646331" extrusionOk="0">
                        <a:moveTo>
                          <a:pt x="0" y="0"/>
                        </a:moveTo>
                        <a:cubicBezTo>
                          <a:pt x="1896665" y="118645"/>
                          <a:pt x="2614531" y="116012"/>
                          <a:pt x="4021394" y="0"/>
                        </a:cubicBezTo>
                        <a:cubicBezTo>
                          <a:pt x="3973660" y="166119"/>
                          <a:pt x="4060884" y="543217"/>
                          <a:pt x="4021394" y="646331"/>
                        </a:cubicBezTo>
                        <a:cubicBezTo>
                          <a:pt x="2241065" y="780931"/>
                          <a:pt x="1108922" y="489135"/>
                          <a:pt x="0" y="646331"/>
                        </a:cubicBezTo>
                        <a:cubicBezTo>
                          <a:pt x="44741" y="534667"/>
                          <a:pt x="-25823" y="1890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9300"/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Weekdays have higher call volumes than weekends/holidays.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9300"/>
              </a:solidFill>
              <a:effectLst/>
              <a:uLnTx/>
              <a:uFillTx/>
              <a:latin typeface="Chalkboard SE" panose="03050602040202020205" pitchFamily="66" charset="77"/>
              <a:ea typeface="+mn-ea"/>
              <a:cs typeface="+mn-cs"/>
            </a:endParaRPr>
          </a:p>
        </p:txBody>
      </p:sp>
      <p:pic>
        <p:nvPicPr>
          <p:cNvPr id="9" name="Picture 8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D0DE781B-2C12-7A8A-1408-30D2AE804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029"/>
                    </a14:imgEffect>
                    <a14:imgEffect>
                      <a14:brightnessContrast bright="-8000" contras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213" y="3304610"/>
            <a:ext cx="5198806" cy="31510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D39B2F76-E1D3-4A13-A4FA-B50C33EE99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000"/>
                    </a14:imgEffect>
                    <a14:imgEffect>
                      <a14:brightnessContrast contras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5461" y="3206286"/>
            <a:ext cx="5353051" cy="3249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B06CBC-C34A-B08E-CEB0-44A9E39E318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61986" y="500678"/>
            <a:ext cx="1386322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70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59AEF-34F1-1708-1F0F-79883FB5E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29AFD9-A7AA-3970-1508-ECA728D251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saturation sat="264000"/>
                    </a14:imgEffect>
                    <a14:imgEffect>
                      <a14:brightnessContrast bright="21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948" y="402354"/>
            <a:ext cx="1612490" cy="1498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ABBF36-BA4B-20C5-2C54-4650CACF293B}"/>
              </a:ext>
            </a:extLst>
          </p:cNvPr>
          <p:cNvSpPr txBox="1"/>
          <p:nvPr/>
        </p:nvSpPr>
        <p:spPr>
          <a:xfrm>
            <a:off x="2576051" y="500678"/>
            <a:ext cx="6272981" cy="1200329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72981"/>
                      <a:gd name="connsiteY0" fmla="*/ 0 h 1200329"/>
                      <a:gd name="connsiteX1" fmla="*/ 6272981 w 6272981"/>
                      <a:gd name="connsiteY1" fmla="*/ 0 h 1200329"/>
                      <a:gd name="connsiteX2" fmla="*/ 6272981 w 6272981"/>
                      <a:gd name="connsiteY2" fmla="*/ 1200329 h 1200329"/>
                      <a:gd name="connsiteX3" fmla="*/ 0 w 6272981"/>
                      <a:gd name="connsiteY3" fmla="*/ 1200329 h 1200329"/>
                      <a:gd name="connsiteX4" fmla="*/ 0 w 6272981"/>
                      <a:gd name="connsiteY4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2981" h="1200329" extrusionOk="0">
                        <a:moveTo>
                          <a:pt x="0" y="0"/>
                        </a:moveTo>
                        <a:cubicBezTo>
                          <a:pt x="2216347" y="118645"/>
                          <a:pt x="4090765" y="116012"/>
                          <a:pt x="6272981" y="0"/>
                        </a:cubicBezTo>
                        <a:cubicBezTo>
                          <a:pt x="6241867" y="337080"/>
                          <a:pt x="6312471" y="899796"/>
                          <a:pt x="6272981" y="1200329"/>
                        </a:cubicBezTo>
                        <a:cubicBezTo>
                          <a:pt x="4262970" y="1334929"/>
                          <a:pt x="3114740" y="1043133"/>
                          <a:pt x="0" y="1200329"/>
                        </a:cubicBezTo>
                        <a:cubicBezTo>
                          <a:pt x="-5118" y="993769"/>
                          <a:pt x="-42443" y="129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i="0" u="none" strike="noStrike" dirty="0">
                <a:solidFill>
                  <a:srgbClr val="FF9300"/>
                </a:solidFill>
                <a:effectLst/>
                <a:latin typeface="Chalkboard SE" panose="03050602040202020205" pitchFamily="66" charset="77"/>
              </a:rPr>
              <a:t>Exploratory Data Analysis (EDA)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9300"/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20F72E-F003-3A56-5077-B8D327973687}"/>
              </a:ext>
            </a:extLst>
          </p:cNvPr>
          <p:cNvSpPr txBox="1"/>
          <p:nvPr/>
        </p:nvSpPr>
        <p:spPr>
          <a:xfrm>
            <a:off x="521107" y="2279708"/>
            <a:ext cx="5889525" cy="646331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21394"/>
                      <a:gd name="connsiteY0" fmla="*/ 0 h 646331"/>
                      <a:gd name="connsiteX1" fmla="*/ 4021394 w 4021394"/>
                      <a:gd name="connsiteY1" fmla="*/ 0 h 646331"/>
                      <a:gd name="connsiteX2" fmla="*/ 4021394 w 4021394"/>
                      <a:gd name="connsiteY2" fmla="*/ 646331 h 646331"/>
                      <a:gd name="connsiteX3" fmla="*/ 0 w 4021394"/>
                      <a:gd name="connsiteY3" fmla="*/ 646331 h 646331"/>
                      <a:gd name="connsiteX4" fmla="*/ 0 w 4021394"/>
                      <a:gd name="connsiteY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21394" h="646331" extrusionOk="0">
                        <a:moveTo>
                          <a:pt x="0" y="0"/>
                        </a:moveTo>
                        <a:cubicBezTo>
                          <a:pt x="1896665" y="118645"/>
                          <a:pt x="2614531" y="116012"/>
                          <a:pt x="4021394" y="0"/>
                        </a:cubicBezTo>
                        <a:cubicBezTo>
                          <a:pt x="3973660" y="166119"/>
                          <a:pt x="4060884" y="543217"/>
                          <a:pt x="4021394" y="646331"/>
                        </a:cubicBezTo>
                        <a:cubicBezTo>
                          <a:pt x="2241065" y="780931"/>
                          <a:pt x="1108922" y="489135"/>
                          <a:pt x="0" y="646331"/>
                        </a:cubicBezTo>
                        <a:cubicBezTo>
                          <a:pt x="44741" y="534667"/>
                          <a:pt x="-25823" y="1890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FF9300"/>
                </a:solidFill>
                <a:effectLst/>
                <a:latin typeface="Chalkboard SE" panose="03050602040202020205" pitchFamily="66" charset="77"/>
              </a:rPr>
              <a:t>Density distributions of Temperature, precipitation, and snowfall reveals clear clusters and nonlinear effects..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9300"/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B1072-10E2-DFE1-F74D-1137E8D039E9}"/>
              </a:ext>
            </a:extLst>
          </p:cNvPr>
          <p:cNvSpPr txBox="1"/>
          <p:nvPr/>
        </p:nvSpPr>
        <p:spPr>
          <a:xfrm>
            <a:off x="7054643" y="2279708"/>
            <a:ext cx="4252453" cy="646331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21394"/>
                      <a:gd name="connsiteY0" fmla="*/ 0 h 646331"/>
                      <a:gd name="connsiteX1" fmla="*/ 4021394 w 4021394"/>
                      <a:gd name="connsiteY1" fmla="*/ 0 h 646331"/>
                      <a:gd name="connsiteX2" fmla="*/ 4021394 w 4021394"/>
                      <a:gd name="connsiteY2" fmla="*/ 646331 h 646331"/>
                      <a:gd name="connsiteX3" fmla="*/ 0 w 4021394"/>
                      <a:gd name="connsiteY3" fmla="*/ 646331 h 646331"/>
                      <a:gd name="connsiteX4" fmla="*/ 0 w 4021394"/>
                      <a:gd name="connsiteY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21394" h="646331" extrusionOk="0">
                        <a:moveTo>
                          <a:pt x="0" y="0"/>
                        </a:moveTo>
                        <a:cubicBezTo>
                          <a:pt x="1896665" y="118645"/>
                          <a:pt x="2614531" y="116012"/>
                          <a:pt x="4021394" y="0"/>
                        </a:cubicBezTo>
                        <a:cubicBezTo>
                          <a:pt x="3973660" y="166119"/>
                          <a:pt x="4060884" y="543217"/>
                          <a:pt x="4021394" y="646331"/>
                        </a:cubicBezTo>
                        <a:cubicBezTo>
                          <a:pt x="2241065" y="780931"/>
                          <a:pt x="1108922" y="489135"/>
                          <a:pt x="0" y="646331"/>
                        </a:cubicBezTo>
                        <a:cubicBezTo>
                          <a:pt x="44741" y="534667"/>
                          <a:pt x="-25823" y="1890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FF9300"/>
                </a:solidFill>
                <a:effectLst/>
                <a:latin typeface="Chalkboard SE" panose="03050602040202020205" pitchFamily="66" charset="77"/>
              </a:rPr>
              <a:t>Distribution within IQR is consistent; few outliers in high-volume boroughs.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9300"/>
              </a:solidFill>
              <a:effectLst/>
              <a:uLnTx/>
              <a:uFillTx/>
              <a:latin typeface="Chalkboard SE" panose="03050602040202020205" pitchFamily="66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1D518A-7BED-2980-0504-1CE518D7EED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61986" y="500678"/>
            <a:ext cx="1386322" cy="120032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BE84C45-4C86-47D2-63F2-CE594A4B496C}"/>
              </a:ext>
            </a:extLst>
          </p:cNvPr>
          <p:cNvGrpSpPr/>
          <p:nvPr/>
        </p:nvGrpSpPr>
        <p:grpSpPr>
          <a:xfrm>
            <a:off x="521107" y="3415485"/>
            <a:ext cx="5889525" cy="2759173"/>
            <a:chOff x="2084438" y="3356492"/>
            <a:chExt cx="8318092" cy="2768606"/>
          </a:xfrm>
        </p:grpSpPr>
        <p:pic>
          <p:nvPicPr>
            <p:cNvPr id="16" name="Picture 15" descr="A graph of a number of calls&#10;&#10;Description automatically generated with medium confidence">
              <a:extLst>
                <a:ext uri="{FF2B5EF4-FFF2-40B4-BE49-F238E27FC236}">
                  <a16:creationId xmlns:a16="http://schemas.microsoft.com/office/drawing/2014/main" id="{03B92DB7-1A20-B105-631E-EBFA1666B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84438" y="3356492"/>
              <a:ext cx="2748553" cy="276860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accent6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Picture 17" descr="A graph showing the temperature of a city&#10;&#10;Description automatically generated with medium confidence">
              <a:extLst>
                <a:ext uri="{FF2B5EF4-FFF2-40B4-BE49-F238E27FC236}">
                  <a16:creationId xmlns:a16="http://schemas.microsoft.com/office/drawing/2014/main" id="{6AB6B666-565B-ED46-7FBC-FF19453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32992" y="3356492"/>
              <a:ext cx="2836169" cy="27682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accent6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Picture 19" descr="A graph showing the number of snow falling&#10;&#10;Description automatically generated">
              <a:extLst>
                <a:ext uri="{FF2B5EF4-FFF2-40B4-BE49-F238E27FC236}">
                  <a16:creationId xmlns:a16="http://schemas.microsoft.com/office/drawing/2014/main" id="{F95D6986-8E17-3CCF-5D93-756F84406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69162" y="3356492"/>
              <a:ext cx="2733368" cy="27682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accent6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23" name="Picture 22" descr="A graph showing different colored boxes&#10;&#10;Description automatically generated">
            <a:extLst>
              <a:ext uri="{FF2B5EF4-FFF2-40B4-BE49-F238E27FC236}">
                <a16:creationId xmlns:a16="http://schemas.microsoft.com/office/drawing/2014/main" id="{7E5ECB85-CFC3-CAA0-A8B0-211F9B790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8881" y="3415171"/>
            <a:ext cx="5027180" cy="27591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6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22501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2391</TotalTime>
  <Words>1084</Words>
  <Application>Microsoft Macintosh PowerPoint</Application>
  <PresentationFormat>Widescreen</PresentationFormat>
  <Paragraphs>271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Arial</vt:lpstr>
      <vt:lpstr>Arial Narrow</vt:lpstr>
      <vt:lpstr>Century Gothic</vt:lpstr>
      <vt:lpstr>Chalkboard SE</vt:lpstr>
      <vt:lpstr>Chalkboard SE Light</vt:lpstr>
      <vt:lpstr>Rockwell</vt:lpstr>
      <vt:lpstr>Wingdings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Sabina Haque</dc:creator>
  <cp:lastModifiedBy>Sabina Haque</cp:lastModifiedBy>
  <cp:revision>2</cp:revision>
  <dcterms:created xsi:type="dcterms:W3CDTF">2025-11-12T02:02:31Z</dcterms:created>
  <dcterms:modified xsi:type="dcterms:W3CDTF">2025-11-14T03:28:01Z</dcterms:modified>
</cp:coreProperties>
</file>